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31"/>
  </p:notesMasterIdLst>
  <p:handoutMasterIdLst>
    <p:handoutMasterId r:id="rId32"/>
  </p:handoutMasterIdLst>
  <p:sldIdLst>
    <p:sldId id="256" r:id="rId5"/>
    <p:sldId id="3484" r:id="rId6"/>
    <p:sldId id="3485" r:id="rId7"/>
    <p:sldId id="284" r:id="rId8"/>
    <p:sldId id="2076137647" r:id="rId9"/>
    <p:sldId id="289" r:id="rId10"/>
    <p:sldId id="291" r:id="rId11"/>
    <p:sldId id="2076137648" r:id="rId12"/>
    <p:sldId id="2076137664" r:id="rId13"/>
    <p:sldId id="2076137654" r:id="rId14"/>
    <p:sldId id="2076137649" r:id="rId15"/>
    <p:sldId id="3494" r:id="rId16"/>
    <p:sldId id="2076137650" r:id="rId17"/>
    <p:sldId id="3463" r:id="rId18"/>
    <p:sldId id="2076137651" r:id="rId19"/>
    <p:sldId id="2076137660" r:id="rId20"/>
    <p:sldId id="3429" r:id="rId21"/>
    <p:sldId id="3499" r:id="rId22"/>
    <p:sldId id="2076137652" r:id="rId23"/>
    <p:sldId id="3500" r:id="rId24"/>
    <p:sldId id="2076137661" r:id="rId25"/>
    <p:sldId id="3477" r:id="rId26"/>
    <p:sldId id="2076137662" r:id="rId27"/>
    <p:sldId id="2076137663" r:id="rId28"/>
    <p:sldId id="3482" r:id="rId29"/>
    <p:sldId id="3481" r:id="rId30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15C1E0-1F58-1FC1-4BAB-C6203248EE29}" name="Ingeborg Skaalen Berg" initials="ISB" userId="S::Ingeborg.Skaalen.Berg@sb1sorost.no::ad21f406-ae98-476a-861f-5709b1dcf9f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9DD"/>
    <a:srgbClr val="042478"/>
    <a:srgbClr val="FFF9F5"/>
    <a:srgbClr val="002776"/>
    <a:srgbClr val="00207D"/>
    <a:srgbClr val="005AA4"/>
    <a:srgbClr val="010000"/>
    <a:srgbClr val="002060"/>
    <a:srgbClr val="D3D3EA"/>
    <a:srgbClr val="7EA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D48E9E-6144-4817-8FAB-E0F6C0BB49AA}" v="4" dt="2023-01-16T13:05:37.3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1422" autoAdjust="0"/>
  </p:normalViewPr>
  <p:slideViewPr>
    <p:cSldViewPr snapToGrid="0">
      <p:cViewPr varScale="1">
        <p:scale>
          <a:sx n="125" d="100"/>
          <a:sy n="125" d="100"/>
        </p:scale>
        <p:origin x="9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a Marie Henriksen Hæhre" userId="760babfa-3ab1-47f6-ab5b-62b570837d34" providerId="ADAL" clId="{A9C6BDD4-0754-4210-9737-1940D535640C}"/>
    <pc:docChg chg="undo custSel modSld">
      <pc:chgData name="Thea Marie Henriksen Hæhre" userId="760babfa-3ab1-47f6-ab5b-62b570837d34" providerId="ADAL" clId="{A9C6BDD4-0754-4210-9737-1940D535640C}" dt="2022-12-08T07:20:57.377" v="17" actId="207"/>
      <pc:docMkLst>
        <pc:docMk/>
      </pc:docMkLst>
      <pc:sldChg chg="addSp delSp modSp mod">
        <pc:chgData name="Thea Marie Henriksen Hæhre" userId="760babfa-3ab1-47f6-ab5b-62b570837d34" providerId="ADAL" clId="{A9C6BDD4-0754-4210-9737-1940D535640C}" dt="2022-12-07T11:10:17.139" v="7" actId="22"/>
        <pc:sldMkLst>
          <pc:docMk/>
          <pc:sldMk cId="1746991621" sldId="291"/>
        </pc:sldMkLst>
        <pc:graphicFrameChg chg="mod">
          <ac:chgData name="Thea Marie Henriksen Hæhre" userId="760babfa-3ab1-47f6-ab5b-62b570837d34" providerId="ADAL" clId="{A9C6BDD4-0754-4210-9737-1940D535640C}" dt="2022-12-07T11:07:04.476" v="2" actId="207"/>
          <ac:graphicFrameMkLst>
            <pc:docMk/>
            <pc:sldMk cId="1746991621" sldId="291"/>
            <ac:graphicFrameMk id="12" creationId="{83F30DB4-C925-7DBE-252D-07FC6538B0A8}"/>
          </ac:graphicFrameMkLst>
        </pc:graphicFrameChg>
        <pc:picChg chg="add del mod">
          <ac:chgData name="Thea Marie Henriksen Hæhre" userId="760babfa-3ab1-47f6-ab5b-62b570837d34" providerId="ADAL" clId="{A9C6BDD4-0754-4210-9737-1940D535640C}" dt="2022-12-07T11:10:17.139" v="7" actId="22"/>
          <ac:picMkLst>
            <pc:docMk/>
            <pc:sldMk cId="1746991621" sldId="291"/>
            <ac:picMk id="5" creationId="{E071DBFB-48DF-4FAE-9B1E-E0BB2FBB8275}"/>
          </ac:picMkLst>
        </pc:picChg>
      </pc:sldChg>
      <pc:sldChg chg="modSp">
        <pc:chgData name="Thea Marie Henriksen Hæhre" userId="760babfa-3ab1-47f6-ab5b-62b570837d34" providerId="ADAL" clId="{A9C6BDD4-0754-4210-9737-1940D535640C}" dt="2022-12-07T11:21:29.987" v="8" actId="207"/>
        <pc:sldMkLst>
          <pc:docMk/>
          <pc:sldMk cId="872142952" sldId="3463"/>
        </pc:sldMkLst>
        <pc:graphicFrameChg chg="mod">
          <ac:chgData name="Thea Marie Henriksen Hæhre" userId="760babfa-3ab1-47f6-ab5b-62b570837d34" providerId="ADAL" clId="{A9C6BDD4-0754-4210-9737-1940D535640C}" dt="2022-12-07T11:21:29.987" v="8" actId="207"/>
          <ac:graphicFrameMkLst>
            <pc:docMk/>
            <pc:sldMk cId="872142952" sldId="3463"/>
            <ac:graphicFrameMk id="10" creationId="{5E0B076D-2187-4218-9B85-5349F79B2741}"/>
          </ac:graphicFrameMkLst>
        </pc:graphicFrameChg>
      </pc:sldChg>
      <pc:sldChg chg="delSp modSp mod">
        <pc:chgData name="Thea Marie Henriksen Hæhre" userId="760babfa-3ab1-47f6-ab5b-62b570837d34" providerId="ADAL" clId="{A9C6BDD4-0754-4210-9737-1940D535640C}" dt="2022-12-08T07:20:57.377" v="17" actId="207"/>
        <pc:sldMkLst>
          <pc:docMk/>
          <pc:sldMk cId="3596657144" sldId="3494"/>
        </pc:sldMkLst>
        <pc:spChg chg="del">
          <ac:chgData name="Thea Marie Henriksen Hæhre" userId="760babfa-3ab1-47f6-ab5b-62b570837d34" providerId="ADAL" clId="{A9C6BDD4-0754-4210-9737-1940D535640C}" dt="2022-12-08T07:20:50.569" v="16" actId="478"/>
          <ac:spMkLst>
            <pc:docMk/>
            <pc:sldMk cId="3596657144" sldId="3494"/>
            <ac:spMk id="11" creationId="{D7E7EEBE-7DEF-4441-8A3E-4BF9CB50E6C3}"/>
          </ac:spMkLst>
        </pc:spChg>
        <pc:graphicFrameChg chg="mod">
          <ac:chgData name="Thea Marie Henriksen Hæhre" userId="760babfa-3ab1-47f6-ab5b-62b570837d34" providerId="ADAL" clId="{A9C6BDD4-0754-4210-9737-1940D535640C}" dt="2022-12-08T07:20:57.377" v="17" actId="207"/>
          <ac:graphicFrameMkLst>
            <pc:docMk/>
            <pc:sldMk cId="3596657144" sldId="3494"/>
            <ac:graphicFrameMk id="8" creationId="{A1ACE715-0DF6-16BF-F94C-F7CAF9FC0A88}"/>
          </ac:graphicFrameMkLst>
        </pc:graphicFrameChg>
      </pc:sldChg>
      <pc:sldChg chg="modSp mod">
        <pc:chgData name="Thea Marie Henriksen Hæhre" userId="760babfa-3ab1-47f6-ab5b-62b570837d34" providerId="ADAL" clId="{A9C6BDD4-0754-4210-9737-1940D535640C}" dt="2022-12-07T11:29:21.613" v="15" actId="1076"/>
        <pc:sldMkLst>
          <pc:docMk/>
          <pc:sldMk cId="1725463464" sldId="3500"/>
        </pc:sldMkLst>
        <pc:spChg chg="mod">
          <ac:chgData name="Thea Marie Henriksen Hæhre" userId="760babfa-3ab1-47f6-ab5b-62b570837d34" providerId="ADAL" clId="{A9C6BDD4-0754-4210-9737-1940D535640C}" dt="2022-12-07T11:29:21.613" v="15" actId="1076"/>
          <ac:spMkLst>
            <pc:docMk/>
            <pc:sldMk cId="1725463464" sldId="3500"/>
            <ac:spMk id="9" creationId="{828725B5-4A7B-4331-9247-6153835967A9}"/>
          </ac:spMkLst>
        </pc:spChg>
        <pc:graphicFrameChg chg="mod">
          <ac:chgData name="Thea Marie Henriksen Hæhre" userId="760babfa-3ab1-47f6-ab5b-62b570837d34" providerId="ADAL" clId="{A9C6BDD4-0754-4210-9737-1940D535640C}" dt="2022-12-07T11:28:36.197" v="9" actId="207"/>
          <ac:graphicFrameMkLst>
            <pc:docMk/>
            <pc:sldMk cId="1725463464" sldId="3500"/>
            <ac:graphicFrameMk id="8" creationId="{683963EB-3E83-70B6-E351-6BBB1115C4D7}"/>
          </ac:graphicFrameMkLst>
        </pc:graphicFrameChg>
        <pc:picChg chg="mod">
          <ac:chgData name="Thea Marie Henriksen Hæhre" userId="760babfa-3ab1-47f6-ab5b-62b570837d34" providerId="ADAL" clId="{A9C6BDD4-0754-4210-9737-1940D535640C}" dt="2022-12-07T11:29:20.940" v="13" actId="1076"/>
          <ac:picMkLst>
            <pc:docMk/>
            <pc:sldMk cId="1725463464" sldId="3500"/>
            <ac:picMk id="6" creationId="{069BD60B-9038-4CFB-8D39-F3E3F60E1137}"/>
          </ac:picMkLst>
        </pc:picChg>
      </pc:sldChg>
      <pc:sldChg chg="modSp">
        <pc:chgData name="Thea Marie Henriksen Hæhre" userId="760babfa-3ab1-47f6-ab5b-62b570837d34" providerId="ADAL" clId="{A9C6BDD4-0754-4210-9737-1940D535640C}" dt="2022-12-07T11:09:52.598" v="4" actId="207"/>
        <pc:sldMkLst>
          <pc:docMk/>
          <pc:sldMk cId="689472564" sldId="2076137648"/>
        </pc:sldMkLst>
        <pc:graphicFrameChg chg="mod">
          <ac:chgData name="Thea Marie Henriksen Hæhre" userId="760babfa-3ab1-47f6-ab5b-62b570837d34" providerId="ADAL" clId="{A9C6BDD4-0754-4210-9737-1940D535640C}" dt="2022-12-07T11:09:52.598" v="4" actId="207"/>
          <ac:graphicFrameMkLst>
            <pc:docMk/>
            <pc:sldMk cId="689472564" sldId="2076137648"/>
            <ac:graphicFrameMk id="7" creationId="{AB259103-C9DA-4BBF-B1AE-89C5C2C1DAA9}"/>
          </ac:graphicFrameMkLst>
        </pc:graphicFrameChg>
      </pc:sldChg>
    </pc:docChg>
  </pc:docChgLst>
  <pc:docChgLst>
    <pc:chgData name="Thea Marie Henriksen Hæhre" userId="10e33147-e165-46e1-9266-cb23b02d3a5a" providerId="ADAL" clId="{DBD48E9E-6144-4817-8FAB-E0F6C0BB49AA}"/>
    <pc:docChg chg="modSld">
      <pc:chgData name="Thea Marie Henriksen Hæhre" userId="10e33147-e165-46e1-9266-cb23b02d3a5a" providerId="ADAL" clId="{DBD48E9E-6144-4817-8FAB-E0F6C0BB49AA}" dt="2023-01-16T13:04:17.695" v="1" actId="207"/>
      <pc:docMkLst>
        <pc:docMk/>
      </pc:docMkLst>
      <pc:sldChg chg="modSp">
        <pc:chgData name="Thea Marie Henriksen Hæhre" userId="10e33147-e165-46e1-9266-cb23b02d3a5a" providerId="ADAL" clId="{DBD48E9E-6144-4817-8FAB-E0F6C0BB49AA}" dt="2023-01-16T12:56:57.084" v="0" actId="207"/>
        <pc:sldMkLst>
          <pc:docMk/>
          <pc:sldMk cId="1746991621" sldId="291"/>
        </pc:sldMkLst>
        <pc:graphicFrameChg chg="mod">
          <ac:chgData name="Thea Marie Henriksen Hæhre" userId="10e33147-e165-46e1-9266-cb23b02d3a5a" providerId="ADAL" clId="{DBD48E9E-6144-4817-8FAB-E0F6C0BB49AA}" dt="2023-01-16T12:56:57.084" v="0" actId="207"/>
          <ac:graphicFrameMkLst>
            <pc:docMk/>
            <pc:sldMk cId="1746991621" sldId="291"/>
            <ac:graphicFrameMk id="12" creationId="{83F30DB4-C925-7DBE-252D-07FC6538B0A8}"/>
          </ac:graphicFrameMkLst>
        </pc:graphicFrameChg>
      </pc:sldChg>
      <pc:sldChg chg="modSp">
        <pc:chgData name="Thea Marie Henriksen Hæhre" userId="10e33147-e165-46e1-9266-cb23b02d3a5a" providerId="ADAL" clId="{DBD48E9E-6144-4817-8FAB-E0F6C0BB49AA}" dt="2023-01-16T13:04:17.695" v="1" actId="207"/>
        <pc:sldMkLst>
          <pc:docMk/>
          <pc:sldMk cId="3596657144" sldId="3494"/>
        </pc:sldMkLst>
        <pc:graphicFrameChg chg="mod">
          <ac:chgData name="Thea Marie Henriksen Hæhre" userId="10e33147-e165-46e1-9266-cb23b02d3a5a" providerId="ADAL" clId="{DBD48E9E-6144-4817-8FAB-E0F6C0BB49AA}" dt="2023-01-16T13:04:17.695" v="1" actId="207"/>
          <ac:graphicFrameMkLst>
            <pc:docMk/>
            <pc:sldMk cId="3596657144" sldId="3494"/>
            <ac:graphicFrameMk id="8" creationId="{A1ACE715-0DF6-16BF-F94C-F7CAF9FC0A88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03834273295656"/>
          <c:y val="6.0214686693976636E-2"/>
          <c:w val="0.70144755188621744"/>
          <c:h val="0.879570626612046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Indikator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-100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55-422A-968C-69165CF20FF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Indikator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55-422A-968C-69165CF20FF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Indikator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4D55-422A-968C-69165CF20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796204976"/>
        <c:axId val="796207600"/>
      </c:barChart>
      <c:catAx>
        <c:axId val="796204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96207600"/>
        <c:crosses val="autoZero"/>
        <c:auto val="1"/>
        <c:lblAlgn val="ctr"/>
        <c:lblOffset val="100"/>
        <c:noMultiLvlLbl val="0"/>
      </c:catAx>
      <c:valAx>
        <c:axId val="796207600"/>
        <c:scaling>
          <c:orientation val="minMax"/>
          <c:max val="100"/>
          <c:min val="-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9620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537879218886142E-2"/>
          <c:y val="2.6576746456064067E-2"/>
          <c:w val="0.97263867023545625"/>
          <c:h val="0.7101052531372185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Buskerud</c:v>
                </c:pt>
                <c:pt idx="1">
                  <c:v>Drammen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82-4D3F-8EE8-EDB5CF9FF53D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Nei, vil flytte internt i kommunen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Buskerud</c:v>
                </c:pt>
                <c:pt idx="1">
                  <c:v>Drammen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13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82-4D3F-8EE8-EDB5CF9FF53D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Nei, vil flytte et annet sted i Norge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Buskerud</c:v>
                </c:pt>
                <c:pt idx="1">
                  <c:v>Drammen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82-4D3F-8EE8-EDB5CF9FF53D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Nei, vil flytte til en nabokommune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Buskerud</c:v>
                </c:pt>
                <c:pt idx="1">
                  <c:v>Drammen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2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75-472D-9A22-183BF147E283}"/>
            </c:ext>
          </c:extLst>
        </c:ser>
        <c:ser>
          <c:idx val="5"/>
          <c:order val="5"/>
          <c:tx>
            <c:strRef>
              <c:f>Sheet1!$F$1</c:f>
              <c:strCache>
                <c:ptCount val="1"/>
                <c:pt idx="0">
                  <c:v>Vil flytte utenlands</c:v>
                </c:pt>
              </c:strCache>
            </c:strRef>
          </c:tx>
          <c:spPr>
            <a:solidFill>
              <a:schemeClr val="accent5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Buskerud</c:v>
                </c:pt>
                <c:pt idx="1">
                  <c:v>Drammen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3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B9-4EBE-AC25-B31D32CC0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9298344"/>
        <c:axId val="89929867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 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Buskerud</c:v>
                      </c:pt>
                      <c:pt idx="1">
                        <c:v>Drammen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5CAF-4C2F-99EB-7513F8888483}"/>
                  </c:ext>
                </c:extLst>
              </c15:ser>
            </c15:filteredBarSeries>
          </c:ext>
        </c:extLst>
      </c:barChart>
      <c:catAx>
        <c:axId val="89929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99298672"/>
        <c:crosses val="autoZero"/>
        <c:auto val="1"/>
        <c:lblAlgn val="ctr"/>
        <c:lblOffset val="100"/>
        <c:noMultiLvlLbl val="0"/>
      </c:catAx>
      <c:valAx>
        <c:axId val="899298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99298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472646831144007E-2"/>
          <c:y val="0.85214726918891626"/>
          <c:w val="0.97911059581950466"/>
          <c:h val="0.147852684219633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322181522798957E-2"/>
          <c:y val="2.9630025545027035E-2"/>
          <c:w val="0.9616363593109355"/>
          <c:h val="0.771621010551428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Andel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985-48D6-9BDC-4E38685CAFE1}"/>
              </c:ext>
            </c:extLst>
          </c:dPt>
          <c:dPt>
            <c:idx val="1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7A8-4704-AFEE-CC5B152717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Sandefjord</c:v>
                </c:pt>
                <c:pt idx="1">
                  <c:v>Horten</c:v>
                </c:pt>
                <c:pt idx="2">
                  <c:v>Tønsberg</c:v>
                </c:pt>
                <c:pt idx="3">
                  <c:v>Larvik</c:v>
                </c:pt>
                <c:pt idx="4">
                  <c:v>Skien</c:v>
                </c:pt>
                <c:pt idx="5">
                  <c:v>Færder</c:v>
                </c:pt>
                <c:pt idx="6">
                  <c:v>Midt-Telemark</c:v>
                </c:pt>
                <c:pt idx="7">
                  <c:v>Notodden</c:v>
                </c:pt>
                <c:pt idx="8">
                  <c:v>Drammen</c:v>
                </c:pt>
                <c:pt idx="9">
                  <c:v>Porsgrunn</c:v>
                </c:pt>
                <c:pt idx="10">
                  <c:v>Kongsberg</c:v>
                </c:pt>
                <c:pt idx="11">
                  <c:v>Lier</c:v>
                </c:pt>
                <c:pt idx="12">
                  <c:v>Holmestrand</c:v>
                </c:pt>
                <c:pt idx="13">
                  <c:v>Bamble</c:v>
                </c:pt>
                <c:pt idx="14">
                  <c:v>Øvre Eiker</c:v>
                </c:pt>
                <c:pt idx="15">
                  <c:v>Nome</c:v>
                </c:pt>
                <c:pt idx="16">
                  <c:v>Modum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75</c:v>
                </c:pt>
                <c:pt idx="1">
                  <c:v>72</c:v>
                </c:pt>
                <c:pt idx="2">
                  <c:v>69</c:v>
                </c:pt>
                <c:pt idx="3">
                  <c:v>68</c:v>
                </c:pt>
                <c:pt idx="4">
                  <c:v>68</c:v>
                </c:pt>
                <c:pt idx="5">
                  <c:v>67</c:v>
                </c:pt>
                <c:pt idx="6">
                  <c:v>66</c:v>
                </c:pt>
                <c:pt idx="7">
                  <c:v>64</c:v>
                </c:pt>
                <c:pt idx="8">
                  <c:v>57</c:v>
                </c:pt>
                <c:pt idx="9">
                  <c:v>57</c:v>
                </c:pt>
                <c:pt idx="10">
                  <c:v>56</c:v>
                </c:pt>
                <c:pt idx="11">
                  <c:v>56</c:v>
                </c:pt>
                <c:pt idx="12">
                  <c:v>55</c:v>
                </c:pt>
                <c:pt idx="13">
                  <c:v>53</c:v>
                </c:pt>
                <c:pt idx="14">
                  <c:v>52</c:v>
                </c:pt>
                <c:pt idx="15">
                  <c:v>47</c:v>
                </c:pt>
                <c:pt idx="16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F9-4A56-8F3E-DDA08A56B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1189120"/>
        <c:axId val="661182888"/>
      </c:barChart>
      <c:catAx>
        <c:axId val="66118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61182888"/>
        <c:crosses val="autoZero"/>
        <c:auto val="1"/>
        <c:lblAlgn val="ctr"/>
        <c:lblOffset val="100"/>
        <c:noMultiLvlLbl val="0"/>
      </c:catAx>
      <c:valAx>
        <c:axId val="6611828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6118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923508217386809"/>
          <c:y val="9.5068742781133281E-2"/>
          <c:w val="0.6603766733459393"/>
          <c:h val="0.7395102913567603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Drammen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Kollektivtransport </c:v>
                </c:pt>
                <c:pt idx="1">
                  <c:v>Tilgang på boliger/tomter </c:v>
                </c:pt>
                <c:pt idx="2">
                  <c:v>Tilgangen på gang- og sykkelveier</c:v>
                </c:pt>
                <c:pt idx="3">
                  <c:v>Informasjonen om kommunens tjenester</c:v>
                </c:pt>
                <c:pt idx="4">
                  <c:v>Offentlige helsetjenester </c:v>
                </c:pt>
                <c:pt idx="5">
                  <c:v>Muligheten til å få arbeid i nærheten av der du bor </c:v>
                </c:pt>
                <c:pt idx="6">
                  <c:v>Kvalitet på skoler</c:v>
                </c:pt>
                <c:pt idx="7">
                  <c:v>Fritidsaktiviteter (idrett- og kulturtilbud)</c:v>
                </c:pt>
                <c:pt idx="8">
                  <c:v>Nærhet til barne- og ungdomsskole - </c:v>
                </c:pt>
              </c:strCache>
            </c:strRef>
          </c:cat>
          <c:val>
            <c:numRef>
              <c:f>'Ark1'!$B$2:$B$10</c:f>
              <c:numCache>
                <c:formatCode>General</c:formatCode>
                <c:ptCount val="9"/>
                <c:pt idx="0">
                  <c:v>64</c:v>
                </c:pt>
                <c:pt idx="1">
                  <c:v>57</c:v>
                </c:pt>
                <c:pt idx="2">
                  <c:v>63</c:v>
                </c:pt>
                <c:pt idx="3">
                  <c:v>64</c:v>
                </c:pt>
                <c:pt idx="4">
                  <c:v>66</c:v>
                </c:pt>
                <c:pt idx="5">
                  <c:v>76</c:v>
                </c:pt>
                <c:pt idx="6">
                  <c:v>73</c:v>
                </c:pt>
                <c:pt idx="7">
                  <c:v>70</c:v>
                </c:pt>
                <c:pt idx="8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FF-4FB9-90B6-23083282600D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Buskerud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Kollektivtransport </c:v>
                </c:pt>
                <c:pt idx="1">
                  <c:v>Tilgang på boliger/tomter </c:v>
                </c:pt>
                <c:pt idx="2">
                  <c:v>Tilgangen på gang- og sykkelveier</c:v>
                </c:pt>
                <c:pt idx="3">
                  <c:v>Informasjonen om kommunens tjenester</c:v>
                </c:pt>
                <c:pt idx="4">
                  <c:v>Offentlige helsetjenester </c:v>
                </c:pt>
                <c:pt idx="5">
                  <c:v>Muligheten til å få arbeid i nærheten av der du bor </c:v>
                </c:pt>
                <c:pt idx="6">
                  <c:v>Kvalitet på skoler</c:v>
                </c:pt>
                <c:pt idx="7">
                  <c:v>Fritidsaktiviteter (idrett- og kulturtilbud)</c:v>
                </c:pt>
                <c:pt idx="8">
                  <c:v>Nærhet til barne- og ungdomsskole - </c:v>
                </c:pt>
              </c:strCache>
            </c:strRef>
          </c:cat>
          <c:val>
            <c:numRef>
              <c:f>'Ark1'!$C$2:$C$10</c:f>
              <c:numCache>
                <c:formatCode>General</c:formatCode>
                <c:ptCount val="9"/>
                <c:pt idx="0">
                  <c:v>50</c:v>
                </c:pt>
                <c:pt idx="1">
                  <c:v>53</c:v>
                </c:pt>
                <c:pt idx="2">
                  <c:v>60</c:v>
                </c:pt>
                <c:pt idx="3">
                  <c:v>58</c:v>
                </c:pt>
                <c:pt idx="4">
                  <c:v>62</c:v>
                </c:pt>
                <c:pt idx="5">
                  <c:v>63</c:v>
                </c:pt>
                <c:pt idx="6">
                  <c:v>63</c:v>
                </c:pt>
                <c:pt idx="7">
                  <c:v>66</c:v>
                </c:pt>
                <c:pt idx="8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3D-4395-9F46-CA707ECB8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56904712"/>
        <c:axId val="1056903072"/>
      </c:barChart>
      <c:catAx>
        <c:axId val="1056904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56903072"/>
        <c:crosses val="autoZero"/>
        <c:auto val="1"/>
        <c:lblAlgn val="ctr"/>
        <c:lblOffset val="100"/>
        <c:noMultiLvlLbl val="0"/>
      </c:catAx>
      <c:valAx>
        <c:axId val="10569030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56904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Buskerud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Under 20 timer i uken</c:v>
                </c:pt>
                <c:pt idx="1">
                  <c:v>20- opp til 37,5 timer i uken</c:v>
                </c:pt>
                <c:pt idx="2">
                  <c:v>Vanlig arbeidsuke (37,5 timer i uken)</c:v>
                </c:pt>
                <c:pt idx="3">
                  <c:v>Mer enn 37,5 timer i uken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6</c:v>
                </c:pt>
                <c:pt idx="1">
                  <c:v>18</c:v>
                </c:pt>
                <c:pt idx="2">
                  <c:v>44</c:v>
                </c:pt>
                <c:pt idx="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62-47AC-8A01-D18D5B4230F5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Drammen</c:v>
                </c:pt>
              </c:strCache>
              <c:extLst xmlns:c15="http://schemas.microsoft.com/office/drawing/2012/chart"/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'Ark1'!$A$2:$A$5</c:f>
              <c:strCache>
                <c:ptCount val="4"/>
                <c:pt idx="0">
                  <c:v>Under 20 timer i uken</c:v>
                </c:pt>
                <c:pt idx="1">
                  <c:v>20- opp til 37,5 timer i uken</c:v>
                </c:pt>
                <c:pt idx="2">
                  <c:v>Vanlig arbeidsuke (37,5 timer i uken)</c:v>
                </c:pt>
                <c:pt idx="3">
                  <c:v>Mer enn 37,5 timer i uken</c:v>
                </c:pt>
              </c:strCache>
              <c:extLst xmlns:c15="http://schemas.microsoft.com/office/drawing/2012/chart"/>
            </c:strRef>
          </c:cat>
          <c:val>
            <c:numRef>
              <c:f>'Ark1'!$C$2:$C$5</c:f>
              <c:numCache>
                <c:formatCode>General</c:formatCode>
                <c:ptCount val="4"/>
                <c:pt idx="0">
                  <c:v>4</c:v>
                </c:pt>
                <c:pt idx="1">
                  <c:v>17</c:v>
                </c:pt>
                <c:pt idx="2">
                  <c:v>46</c:v>
                </c:pt>
                <c:pt idx="3">
                  <c:v>33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FF44-48C1-9D6C-65A194860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2103616"/>
        <c:axId val="1062100664"/>
        <c:extLst/>
      </c:barChart>
      <c:catAx>
        <c:axId val="106210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62100664"/>
        <c:crosses val="autoZero"/>
        <c:auto val="1"/>
        <c:lblAlgn val="ctr"/>
        <c:lblOffset val="100"/>
        <c:noMultiLvlLbl val="0"/>
      </c:catAx>
      <c:valAx>
        <c:axId val="1062100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210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15905474040206"/>
          <c:y val="2.215020552406359E-2"/>
          <c:w val="0.68027998976260406"/>
          <c:h val="0.874681578683711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Totalt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Vet ikke</c:v>
                </c:pt>
                <c:pt idx="1">
                  <c:v>Nei, jeg frykter arbeidsledighet</c:v>
                </c:pt>
                <c:pt idx="2">
                  <c:v>Nei, kommer til å bli pensjonist</c:v>
                </c:pt>
                <c:pt idx="3">
                  <c:v>Nei, kommer til å ha en annen jobb</c:v>
                </c:pt>
                <c:pt idx="4">
                  <c:v>Ja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17</c:v>
                </c:pt>
                <c:pt idx="1">
                  <c:v>2</c:v>
                </c:pt>
                <c:pt idx="2">
                  <c:v>6</c:v>
                </c:pt>
                <c:pt idx="3">
                  <c:v>18</c:v>
                </c:pt>
                <c:pt idx="4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5C-4923-9D4A-90DE1BDE58C0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Drammen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Vet ikke</c:v>
                </c:pt>
                <c:pt idx="1">
                  <c:v>Nei, jeg frykter arbeidsledighet</c:v>
                </c:pt>
                <c:pt idx="2">
                  <c:v>Nei, kommer til å bli pensjonist</c:v>
                </c:pt>
                <c:pt idx="3">
                  <c:v>Nei, kommer til å ha en annen jobb</c:v>
                </c:pt>
                <c:pt idx="4">
                  <c:v>Ja</c:v>
                </c:pt>
              </c:strCache>
            </c:strRef>
          </c:cat>
          <c:val>
            <c:numRef>
              <c:f>'Ark1'!$C$2:$C$6</c:f>
              <c:numCache>
                <c:formatCode>General</c:formatCode>
                <c:ptCount val="5"/>
                <c:pt idx="0">
                  <c:v>42</c:v>
                </c:pt>
                <c:pt idx="1">
                  <c:v>0</c:v>
                </c:pt>
                <c:pt idx="2">
                  <c:v>4</c:v>
                </c:pt>
                <c:pt idx="3">
                  <c:v>17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F1-4C0F-8EC4-D68E73ADD2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60839152"/>
        <c:axId val="1260852600"/>
      </c:barChart>
      <c:catAx>
        <c:axId val="1260839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60852600"/>
        <c:crosses val="autoZero"/>
        <c:auto val="1"/>
        <c:lblAlgn val="ctr"/>
        <c:lblOffset val="100"/>
        <c:noMultiLvlLbl val="0"/>
      </c:catAx>
      <c:valAx>
        <c:axId val="1260852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60839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Totalt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Jeg har god anledning til å planlegge egen arbeidsdag</c:v>
                </c:pt>
                <c:pt idx="1">
                  <c:v>Lederen min støtter meg når det er nødvendig</c:v>
                </c:pt>
                <c:pt idx="2">
                  <c:v>Jeg har vanligvis en passende balanse mellom arbeidsliv og fritid</c:v>
                </c:pt>
                <c:pt idx="3">
                  <c:v>Der jeg jobber har vi ryddige vilkår</c:v>
                </c:pt>
                <c:pt idx="4">
                  <c:v>Jeg føler at den jobben jeg gjør er meningsfull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68</c:v>
                </c:pt>
                <c:pt idx="1">
                  <c:v>72</c:v>
                </c:pt>
                <c:pt idx="2">
                  <c:v>72</c:v>
                </c:pt>
                <c:pt idx="3">
                  <c:v>79</c:v>
                </c:pt>
                <c:pt idx="4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38-4A5C-8D04-F77403A75BDA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Drammen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Jeg har god anledning til å planlegge egen arbeidsdag</c:v>
                </c:pt>
                <c:pt idx="1">
                  <c:v>Lederen min støtter meg når det er nødvendig</c:v>
                </c:pt>
                <c:pt idx="2">
                  <c:v>Jeg har vanligvis en passende balanse mellom arbeidsliv og fritid</c:v>
                </c:pt>
                <c:pt idx="3">
                  <c:v>Der jeg jobber har vi ryddige vilkår</c:v>
                </c:pt>
                <c:pt idx="4">
                  <c:v>Jeg føler at den jobben jeg gjør er meningsfull</c:v>
                </c:pt>
              </c:strCache>
            </c:strRef>
          </c:cat>
          <c:val>
            <c:numRef>
              <c:f>'Ark1'!$C$2:$C$6</c:f>
              <c:numCache>
                <c:formatCode>General</c:formatCode>
                <c:ptCount val="5"/>
                <c:pt idx="0">
                  <c:v>68</c:v>
                </c:pt>
                <c:pt idx="1">
                  <c:v>69</c:v>
                </c:pt>
                <c:pt idx="2">
                  <c:v>75</c:v>
                </c:pt>
                <c:pt idx="3">
                  <c:v>81</c:v>
                </c:pt>
                <c:pt idx="4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AB-466D-9E06-39859EC25A6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22819528"/>
        <c:axId val="522822808"/>
      </c:barChart>
      <c:catAx>
        <c:axId val="522819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22822808"/>
        <c:crosses val="autoZero"/>
        <c:auto val="1"/>
        <c:lblAlgn val="ctr"/>
        <c:lblOffset val="100"/>
        <c:noMultiLvlLbl val="0"/>
      </c:catAx>
      <c:valAx>
        <c:axId val="522822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2819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Indikator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-100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63-48FE-9458-4A644F4660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Indikator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63-48FE-9458-4A644F46603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Indikator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B663-48FE-9458-4A644F4660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796204976"/>
        <c:axId val="796207600"/>
      </c:barChart>
      <c:catAx>
        <c:axId val="796204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96207600"/>
        <c:crosses val="autoZero"/>
        <c:auto val="1"/>
        <c:lblAlgn val="ctr"/>
        <c:lblOffset val="100"/>
        <c:noMultiLvlLbl val="0"/>
      </c:catAx>
      <c:valAx>
        <c:axId val="796207600"/>
        <c:scaling>
          <c:orientation val="minMax"/>
          <c:max val="100"/>
          <c:min val="-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9620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Indikator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356-4442-942E-B6C8355FE98E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C7-4516-91A2-62713151B116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AC2-42A4-9FCF-C1A84D7706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Porsgrunn</c:v>
                </c:pt>
                <c:pt idx="1">
                  <c:v>Drammen</c:v>
                </c:pt>
                <c:pt idx="2">
                  <c:v>Notodden</c:v>
                </c:pt>
                <c:pt idx="3">
                  <c:v>Modum</c:v>
                </c:pt>
                <c:pt idx="4">
                  <c:v>Færder</c:v>
                </c:pt>
                <c:pt idx="5">
                  <c:v>Øvre Eiker</c:v>
                </c:pt>
                <c:pt idx="6">
                  <c:v>Horten</c:v>
                </c:pt>
                <c:pt idx="7">
                  <c:v>Bamble</c:v>
                </c:pt>
                <c:pt idx="8">
                  <c:v>Sandefjord</c:v>
                </c:pt>
                <c:pt idx="9">
                  <c:v>Midt-Telemark</c:v>
                </c:pt>
                <c:pt idx="10">
                  <c:v>Tønsberg</c:v>
                </c:pt>
                <c:pt idx="11">
                  <c:v>Kongsberg</c:v>
                </c:pt>
                <c:pt idx="12">
                  <c:v>Larvik</c:v>
                </c:pt>
                <c:pt idx="13">
                  <c:v>Lier</c:v>
                </c:pt>
                <c:pt idx="14">
                  <c:v>Nome</c:v>
                </c:pt>
                <c:pt idx="15">
                  <c:v>Skien</c:v>
                </c:pt>
                <c:pt idx="16">
                  <c:v>Holmestrand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-37</c:v>
                </c:pt>
                <c:pt idx="1">
                  <c:v>-38</c:v>
                </c:pt>
                <c:pt idx="2">
                  <c:v>-40</c:v>
                </c:pt>
                <c:pt idx="3">
                  <c:v>-42</c:v>
                </c:pt>
                <c:pt idx="4">
                  <c:v>-42</c:v>
                </c:pt>
                <c:pt idx="5">
                  <c:v>-44</c:v>
                </c:pt>
                <c:pt idx="6">
                  <c:v>-45</c:v>
                </c:pt>
                <c:pt idx="7">
                  <c:v>-45</c:v>
                </c:pt>
                <c:pt idx="8">
                  <c:v>-46</c:v>
                </c:pt>
                <c:pt idx="9">
                  <c:v>-47</c:v>
                </c:pt>
                <c:pt idx="10">
                  <c:v>-47</c:v>
                </c:pt>
                <c:pt idx="11">
                  <c:v>-48</c:v>
                </c:pt>
                <c:pt idx="12">
                  <c:v>-49</c:v>
                </c:pt>
                <c:pt idx="13">
                  <c:v>-49</c:v>
                </c:pt>
                <c:pt idx="14">
                  <c:v>-52</c:v>
                </c:pt>
                <c:pt idx="15">
                  <c:v>-53</c:v>
                </c:pt>
                <c:pt idx="16">
                  <c:v>-58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66-464E-ACC0-F9BAB1F14E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1189120"/>
        <c:axId val="661182888"/>
      </c:barChart>
      <c:catAx>
        <c:axId val="66118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61182888"/>
        <c:crosses val="autoZero"/>
        <c:auto val="1"/>
        <c:lblAlgn val="ctr"/>
        <c:lblOffset val="100"/>
        <c:noMultiLvlLbl val="0"/>
      </c:catAx>
      <c:valAx>
        <c:axId val="661182888"/>
        <c:scaling>
          <c:orientation val="minMax"/>
          <c:max val="50"/>
          <c:min val="-60"/>
        </c:scaling>
        <c:delete val="1"/>
        <c:axPos val="l"/>
        <c:numFmt formatCode="General" sourceLinked="1"/>
        <c:majorTickMark val="out"/>
        <c:minorTickMark val="none"/>
        <c:tickLblPos val="nextTo"/>
        <c:crossAx val="66118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Sørøst Norge</c:v>
                </c:pt>
              </c:strCache>
            </c:strRef>
          </c:tx>
          <c:spPr>
            <a:solidFill>
              <a:srgbClr val="04247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Hovedindikator</c:v>
                </c:pt>
                <c:pt idx="1">
                  <c:v>Husstandsøkonomi siste år</c:v>
                </c:pt>
                <c:pt idx="2">
                  <c:v>Husstandsøkonomi neste år</c:v>
                </c:pt>
                <c:pt idx="3">
                  <c:v>Landets økonomi forrige år</c:v>
                </c:pt>
                <c:pt idx="4">
                  <c:v>Landets økonomi neste år</c:v>
                </c:pt>
                <c:pt idx="5">
                  <c:v>Godt tidspunkt for investeringer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-46</c:v>
                </c:pt>
                <c:pt idx="1">
                  <c:v>-39</c:v>
                </c:pt>
                <c:pt idx="2">
                  <c:v>-39</c:v>
                </c:pt>
                <c:pt idx="3">
                  <c:v>-65</c:v>
                </c:pt>
                <c:pt idx="4">
                  <c:v>-55</c:v>
                </c:pt>
                <c:pt idx="5">
                  <c:v>-32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FD-4DC8-9666-98CAC0A6A562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Buskerud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Hovedindikator</c:v>
                </c:pt>
                <c:pt idx="1">
                  <c:v>Husstandsøkonomi siste år</c:v>
                </c:pt>
                <c:pt idx="2">
                  <c:v>Husstandsøkonomi neste år</c:v>
                </c:pt>
                <c:pt idx="3">
                  <c:v>Landets økonomi forrige år</c:v>
                </c:pt>
                <c:pt idx="4">
                  <c:v>Landets økonomi neste år</c:v>
                </c:pt>
                <c:pt idx="5">
                  <c:v>Godt tidspunkt for investeringer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-44</c:v>
                </c:pt>
                <c:pt idx="1">
                  <c:v>-39</c:v>
                </c:pt>
                <c:pt idx="2">
                  <c:v>-37</c:v>
                </c:pt>
                <c:pt idx="3">
                  <c:v>-63</c:v>
                </c:pt>
                <c:pt idx="4">
                  <c:v>-51</c:v>
                </c:pt>
                <c:pt idx="5">
                  <c:v>-31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FD-4DC8-9666-98CAC0A6A562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Drammen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Hovedindikator</c:v>
                </c:pt>
                <c:pt idx="1">
                  <c:v>Husstandsøkonomi siste år</c:v>
                </c:pt>
                <c:pt idx="2">
                  <c:v>Husstandsøkonomi neste år</c:v>
                </c:pt>
                <c:pt idx="3">
                  <c:v>Landets økonomi forrige år</c:v>
                </c:pt>
                <c:pt idx="4">
                  <c:v>Landets økonomi neste år</c:v>
                </c:pt>
                <c:pt idx="5">
                  <c:v>Godt tidspunkt for investeringer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-38</c:v>
                </c:pt>
                <c:pt idx="1">
                  <c:v>-28</c:v>
                </c:pt>
                <c:pt idx="2">
                  <c:v>-22</c:v>
                </c:pt>
                <c:pt idx="3">
                  <c:v>-65</c:v>
                </c:pt>
                <c:pt idx="4">
                  <c:v>-54</c:v>
                </c:pt>
                <c:pt idx="5">
                  <c:v>-24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18-402D-8E26-AE31A3CEC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9702680"/>
        <c:axId val="819702024"/>
      </c:barChart>
      <c:catAx>
        <c:axId val="819702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19702024"/>
        <c:crosses val="autoZero"/>
        <c:auto val="1"/>
        <c:lblAlgn val="ctr"/>
        <c:lblOffset val="100"/>
        <c:noMultiLvlLbl val="0"/>
      </c:catAx>
      <c:valAx>
        <c:axId val="819702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19702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Drammen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Hovedindikator</c:v>
                </c:pt>
                <c:pt idx="1">
                  <c:v>Husstandsøkonomi siste år</c:v>
                </c:pt>
                <c:pt idx="2">
                  <c:v>Husstandsøkonomi neste år</c:v>
                </c:pt>
                <c:pt idx="3">
                  <c:v>Landets økonomi forrige år</c:v>
                </c:pt>
                <c:pt idx="4">
                  <c:v>Landets økonomi neste år</c:v>
                </c:pt>
                <c:pt idx="5">
                  <c:v>Godt tidspunkt for investeringer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-38</c:v>
                </c:pt>
                <c:pt idx="1">
                  <c:v>-28</c:v>
                </c:pt>
                <c:pt idx="2">
                  <c:v>-22</c:v>
                </c:pt>
                <c:pt idx="3">
                  <c:v>-65</c:v>
                </c:pt>
                <c:pt idx="4">
                  <c:v>-54</c:v>
                </c:pt>
                <c:pt idx="5">
                  <c:v>-24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FD-4DC8-9666-98CAC0A6A562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Lier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Hovedindikator</c:v>
                </c:pt>
                <c:pt idx="1">
                  <c:v>Husstandsøkonomi siste år</c:v>
                </c:pt>
                <c:pt idx="2">
                  <c:v>Husstandsøkonomi neste år</c:v>
                </c:pt>
                <c:pt idx="3">
                  <c:v>Landets økonomi forrige år</c:v>
                </c:pt>
                <c:pt idx="4">
                  <c:v>Landets økonomi neste år</c:v>
                </c:pt>
                <c:pt idx="5">
                  <c:v>Godt tidspunkt for investeringer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-49</c:v>
                </c:pt>
                <c:pt idx="1">
                  <c:v>-44</c:v>
                </c:pt>
                <c:pt idx="2">
                  <c:v>-51</c:v>
                </c:pt>
                <c:pt idx="3">
                  <c:v>-58</c:v>
                </c:pt>
                <c:pt idx="4">
                  <c:v>-48</c:v>
                </c:pt>
                <c:pt idx="5">
                  <c:v>-44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FD-4DC8-9666-98CAC0A6A562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Øvre Eiker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Hovedindikator</c:v>
                </c:pt>
                <c:pt idx="1">
                  <c:v>Husstandsøkonomi siste år</c:v>
                </c:pt>
                <c:pt idx="2">
                  <c:v>Husstandsøkonomi neste år</c:v>
                </c:pt>
                <c:pt idx="3">
                  <c:v>Landets økonomi forrige år</c:v>
                </c:pt>
                <c:pt idx="4">
                  <c:v>Landets økonomi neste år</c:v>
                </c:pt>
                <c:pt idx="5">
                  <c:v>Godt tidspunkt for investeringer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-44</c:v>
                </c:pt>
                <c:pt idx="1">
                  <c:v>-37</c:v>
                </c:pt>
                <c:pt idx="2">
                  <c:v>-37</c:v>
                </c:pt>
                <c:pt idx="3">
                  <c:v>-63</c:v>
                </c:pt>
                <c:pt idx="4">
                  <c:v>-58</c:v>
                </c:pt>
                <c:pt idx="5">
                  <c:v>-26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18-402D-8E26-AE31A3CECD61}"/>
            </c:ext>
          </c:extLst>
        </c:ser>
        <c:ser>
          <c:idx val="1"/>
          <c:order val="3"/>
          <c:tx>
            <c:strRef>
              <c:f>Sheet1!$E$1</c:f>
              <c:strCache>
                <c:ptCount val="1"/>
                <c:pt idx="0">
                  <c:v>Kongsberg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Hovedindikator</c:v>
                </c:pt>
                <c:pt idx="1">
                  <c:v>Husstandsøkonomi siste år</c:v>
                </c:pt>
                <c:pt idx="2">
                  <c:v>Husstandsøkonomi neste år</c:v>
                </c:pt>
                <c:pt idx="3">
                  <c:v>Landets økonomi forrige år</c:v>
                </c:pt>
                <c:pt idx="4">
                  <c:v>Landets økonomi neste år</c:v>
                </c:pt>
                <c:pt idx="5">
                  <c:v>Godt tidspunkt for investeringer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-48</c:v>
                </c:pt>
                <c:pt idx="1">
                  <c:v>-44</c:v>
                </c:pt>
                <c:pt idx="2">
                  <c:v>-37</c:v>
                </c:pt>
                <c:pt idx="3">
                  <c:v>-76</c:v>
                </c:pt>
                <c:pt idx="4">
                  <c:v>-54</c:v>
                </c:pt>
                <c:pt idx="5">
                  <c:v>-31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12-4046-BEC5-97DD606917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9702680"/>
        <c:axId val="819702024"/>
      </c:barChart>
      <c:catAx>
        <c:axId val="819702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19702024"/>
        <c:crosses val="autoZero"/>
        <c:auto val="1"/>
        <c:lblAlgn val="ctr"/>
        <c:lblOffset val="100"/>
        <c:noMultiLvlLbl val="0"/>
      </c:catAx>
      <c:valAx>
        <c:axId val="819702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19702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001922037230614E-2"/>
          <c:y val="2.6100673155501687E-3"/>
          <c:w val="0.87999615592553881"/>
          <c:h val="0.83718233283555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Folks forventninger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273600926013917E-3"/>
                  <c:y val="5.09674450461248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DE-4EB6-8B34-2DE1CA1654BE}"/>
                </c:ext>
              </c:extLst>
            </c:dLbl>
            <c:dLbl>
              <c:idx val="1"/>
              <c:layout>
                <c:manualLayout>
                  <c:x val="2.7273600926013917E-3"/>
                  <c:y val="1.76732351030805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4A-4DC2-9029-064173CCA3F3}"/>
                </c:ext>
              </c:extLst>
            </c:dLbl>
            <c:dLbl>
              <c:idx val="2"/>
              <c:layout>
                <c:manualLayout>
                  <c:x val="-1.3636800463007457E-3"/>
                  <c:y val="-5.663049449569429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EDE-4EB6-8B34-2DE1CA1654BE}"/>
                </c:ext>
              </c:extLst>
            </c:dLbl>
            <c:dLbl>
              <c:idx val="3"/>
              <c:layout>
                <c:manualLayout>
                  <c:x val="2.7273600926012915E-3"/>
                  <c:y val="1.07597939541819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DE-4EB6-8B34-2DE1CA1654BE}"/>
                </c:ext>
              </c:extLst>
            </c:dLbl>
            <c:dLbl>
              <c:idx val="4"/>
              <c:layout>
                <c:manualLayout>
                  <c:x val="0"/>
                  <c:y val="-3.39782966974165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EDE-4EB6-8B34-2DE1CA1654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Sørøst-Norge</c:v>
                </c:pt>
                <c:pt idx="1">
                  <c:v>Buskerud</c:v>
                </c:pt>
                <c:pt idx="2">
                  <c:v>Drammen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-46</c:v>
                </c:pt>
                <c:pt idx="1">
                  <c:v>-44</c:v>
                </c:pt>
                <c:pt idx="2">
                  <c:v>-38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C9-4F53-9323-23C6231725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Bedrifters forventninger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Sørøst-Norge</c:v>
                </c:pt>
                <c:pt idx="1">
                  <c:v>Buskerud</c:v>
                </c:pt>
                <c:pt idx="2">
                  <c:v>Drammen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23</c:v>
                </c:pt>
                <c:pt idx="1">
                  <c:v>21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DE-4EB6-8B34-2DE1CA165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1189120"/>
        <c:axId val="661182888"/>
      </c:barChart>
      <c:catAx>
        <c:axId val="66118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61182888"/>
        <c:crosses val="autoZero"/>
        <c:auto val="1"/>
        <c:lblAlgn val="ctr"/>
        <c:lblOffset val="100"/>
        <c:noMultiLvlLbl val="0"/>
      </c:catAx>
      <c:valAx>
        <c:axId val="661182888"/>
        <c:scaling>
          <c:orientation val="minMax"/>
          <c:max val="50"/>
          <c:min val="-50"/>
        </c:scaling>
        <c:delete val="1"/>
        <c:axPos val="l"/>
        <c:numFmt formatCode="General" sourceLinked="1"/>
        <c:majorTickMark val="out"/>
        <c:minorTickMark val="none"/>
        <c:tickLblPos val="nextTo"/>
        <c:crossAx val="66118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Stor- Svært stor grad</c:v>
                </c:pt>
              </c:strCache>
            </c:strRef>
          </c:tx>
          <c:spPr>
            <a:solidFill>
              <a:srgbClr val="DA3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Fall i boligprisene</c:v>
                </c:pt>
                <c:pt idx="1">
                  <c:v>Økt boligpris</c:v>
                </c:pt>
                <c:pt idx="2">
                  <c:v>Økte renter</c:v>
                </c:pt>
                <c:pt idx="3">
                  <c:v>Økte drivstoffkostnader</c:v>
                </c:pt>
                <c:pt idx="4">
                  <c:v>Økte matvarepriser</c:v>
                </c:pt>
                <c:pt idx="5">
                  <c:v>Økte strømpriser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</c:v>
                </c:pt>
                <c:pt idx="1">
                  <c:v>13</c:v>
                </c:pt>
                <c:pt idx="2">
                  <c:v>21</c:v>
                </c:pt>
                <c:pt idx="3">
                  <c:v>43</c:v>
                </c:pt>
                <c:pt idx="4">
                  <c:v>63</c:v>
                </c:pt>
                <c:pt idx="5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05-4878-8EE6-775494572F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Verken eller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Fall i boligprisene</c:v>
                </c:pt>
                <c:pt idx="1">
                  <c:v>Økt boligpris</c:v>
                </c:pt>
                <c:pt idx="2">
                  <c:v>Økte renter</c:v>
                </c:pt>
                <c:pt idx="3">
                  <c:v>Økte drivstoffkostnader</c:v>
                </c:pt>
                <c:pt idx="4">
                  <c:v>Økte matvarepriser</c:v>
                </c:pt>
                <c:pt idx="5">
                  <c:v>Økte strømpriser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30</c:v>
                </c:pt>
                <c:pt idx="1">
                  <c:v>30</c:v>
                </c:pt>
                <c:pt idx="2">
                  <c:v>32</c:v>
                </c:pt>
                <c:pt idx="3">
                  <c:v>21</c:v>
                </c:pt>
                <c:pt idx="4">
                  <c:v>19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05-4878-8EE6-775494572F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Liten grad</c:v>
                </c:pt>
              </c:strCache>
            </c:strRef>
          </c:tx>
          <c:spPr>
            <a:solidFill>
              <a:srgbClr val="FF91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Fall i boligprisene</c:v>
                </c:pt>
                <c:pt idx="1">
                  <c:v>Økt boligpris</c:v>
                </c:pt>
                <c:pt idx="2">
                  <c:v>Økte renter</c:v>
                </c:pt>
                <c:pt idx="3">
                  <c:v>Økte drivstoffkostnader</c:v>
                </c:pt>
                <c:pt idx="4">
                  <c:v>Økte matvarepriser</c:v>
                </c:pt>
                <c:pt idx="5">
                  <c:v>Økte strømpriser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35</c:v>
                </c:pt>
                <c:pt idx="1">
                  <c:v>29</c:v>
                </c:pt>
                <c:pt idx="2">
                  <c:v>26</c:v>
                </c:pt>
                <c:pt idx="3">
                  <c:v>21</c:v>
                </c:pt>
                <c:pt idx="4">
                  <c:v>12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05-4878-8EE6-775494572F3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Ikke bekymret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Fall i boligprisene</c:v>
                </c:pt>
                <c:pt idx="1">
                  <c:v>Økt boligpris</c:v>
                </c:pt>
                <c:pt idx="2">
                  <c:v>Økte renter</c:v>
                </c:pt>
                <c:pt idx="3">
                  <c:v>Økte drivstoffkostnader</c:v>
                </c:pt>
                <c:pt idx="4">
                  <c:v>Økte matvarepriser</c:v>
                </c:pt>
                <c:pt idx="5">
                  <c:v>Økte strømpriser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23</c:v>
                </c:pt>
                <c:pt idx="1">
                  <c:v>25</c:v>
                </c:pt>
                <c:pt idx="2">
                  <c:v>21</c:v>
                </c:pt>
                <c:pt idx="3">
                  <c:v>15</c:v>
                </c:pt>
                <c:pt idx="4">
                  <c:v>7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05-4878-8EE6-775494572F3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Fall i boligprisene</c:v>
                </c:pt>
                <c:pt idx="1">
                  <c:v>Økt boligpris</c:v>
                </c:pt>
                <c:pt idx="2">
                  <c:v>Økte renter</c:v>
                </c:pt>
                <c:pt idx="3">
                  <c:v>Økte drivstoffkostnader</c:v>
                </c:pt>
                <c:pt idx="4">
                  <c:v>Økte matvarepriser</c:v>
                </c:pt>
                <c:pt idx="5">
                  <c:v>Økte strømpriser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05-4878-8EE6-775494572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779163624"/>
        <c:axId val="779159360"/>
      </c:barChart>
      <c:catAx>
        <c:axId val="779163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79159360"/>
        <c:crosses val="autoZero"/>
        <c:auto val="1"/>
        <c:lblAlgn val="ctr"/>
        <c:lblOffset val="100"/>
        <c:noMultiLvlLbl val="0"/>
      </c:catAx>
      <c:valAx>
        <c:axId val="779159360"/>
        <c:scaling>
          <c:orientation val="minMax"/>
          <c:max val="100"/>
        </c:scaling>
        <c:delete val="1"/>
        <c:axPos val="b"/>
        <c:numFmt formatCode="General" sourceLinked="1"/>
        <c:majorTickMark val="none"/>
        <c:minorTickMark val="none"/>
        <c:tickLblPos val="nextTo"/>
        <c:crossAx val="779163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Drammen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0000"/>
              </a:solidFill>
              <a:ln w="28575"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3E58-4975-8DD2-BF6867B9F34D}"/>
              </c:ext>
            </c:extLst>
          </c:dPt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E58-4975-8DD2-BF6867B9F3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'Ark1'!$A$2:$A$9</c:f>
              <c:strCache>
                <c:ptCount val="8"/>
                <c:pt idx="0">
                  <c:v>Kjøpe sekundærbolig</c:v>
                </c:pt>
                <c:pt idx="1">
                  <c:v>Kjøpe båt/MC/Caravan</c:v>
                </c:pt>
                <c:pt idx="2">
                  <c:v>Kjøpe nye bensin/dieselbil</c:v>
                </c:pt>
                <c:pt idx="3">
                  <c:v>Kjøpe fritidsbolig</c:v>
                </c:pt>
                <c:pt idx="4">
                  <c:v>Flytte/Bytte bolig</c:v>
                </c:pt>
                <c:pt idx="5">
                  <c:v>Kjøpe ny elbil</c:v>
                </c:pt>
                <c:pt idx="6">
                  <c:v>Pusse opp/Rehabilitere bolig</c:v>
                </c:pt>
                <c:pt idx="7">
                  <c:v>Ingen av dem</c:v>
                </c:pt>
              </c:strCache>
            </c:strRef>
          </c:cat>
          <c:val>
            <c:numRef>
              <c:f>'Ark1'!$B$2:$B$9</c:f>
              <c:numCache>
                <c:formatCode>General</c:formatCode>
                <c:ptCount val="8"/>
                <c:pt idx="0">
                  <c:v>6</c:v>
                </c:pt>
                <c:pt idx="1">
                  <c:v>1</c:v>
                </c:pt>
                <c:pt idx="2">
                  <c:v>9</c:v>
                </c:pt>
                <c:pt idx="3">
                  <c:v>0</c:v>
                </c:pt>
                <c:pt idx="4">
                  <c:v>11</c:v>
                </c:pt>
                <c:pt idx="5">
                  <c:v>13</c:v>
                </c:pt>
                <c:pt idx="6">
                  <c:v>23</c:v>
                </c:pt>
                <c:pt idx="7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15-4505-85FF-7450DEE88666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 Buskerud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58-4975-8DD2-BF6867B9F34D}"/>
              </c:ext>
            </c:extLst>
          </c:dPt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E58-4975-8DD2-BF6867B9F3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'Ark1'!$A$2:$A$9</c:f>
              <c:strCache>
                <c:ptCount val="8"/>
                <c:pt idx="0">
                  <c:v>Kjøpe sekundærbolig</c:v>
                </c:pt>
                <c:pt idx="1">
                  <c:v>Kjøpe båt/MC/Caravan</c:v>
                </c:pt>
                <c:pt idx="2">
                  <c:v>Kjøpe nye bensin/dieselbil</c:v>
                </c:pt>
                <c:pt idx="3">
                  <c:v>Kjøpe fritidsbolig</c:v>
                </c:pt>
                <c:pt idx="4">
                  <c:v>Flytte/Bytte bolig</c:v>
                </c:pt>
                <c:pt idx="5">
                  <c:v>Kjøpe ny elbil</c:v>
                </c:pt>
                <c:pt idx="6">
                  <c:v>Pusse opp/Rehabilitere bolig</c:v>
                </c:pt>
                <c:pt idx="7">
                  <c:v>Ingen av dem</c:v>
                </c:pt>
              </c:strCache>
            </c:strRef>
          </c:cat>
          <c:val>
            <c:numRef>
              <c:f>'Ark1'!$C$2:$C$9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2">
                  <c:v>5</c:v>
                </c:pt>
                <c:pt idx="3">
                  <c:v>3</c:v>
                </c:pt>
                <c:pt idx="4">
                  <c:v>10</c:v>
                </c:pt>
                <c:pt idx="5">
                  <c:v>8</c:v>
                </c:pt>
                <c:pt idx="6">
                  <c:v>22</c:v>
                </c:pt>
                <c:pt idx="7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15-4505-85FF-7450DEE886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2103616"/>
        <c:axId val="1062100664"/>
      </c:barChart>
      <c:catAx>
        <c:axId val="106210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62100664"/>
        <c:crosses val="autoZero"/>
        <c:auto val="1"/>
        <c:lblAlgn val="ctr"/>
        <c:lblOffset val="100"/>
        <c:noMultiLvlLbl val="0"/>
      </c:catAx>
      <c:valAx>
        <c:axId val="1062100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210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nb-N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Under 3 millioner</c:v>
                </c:pt>
              </c:strCache>
            </c:strRef>
          </c:tx>
          <c:spPr>
            <a:solidFill>
              <a:schemeClr val="accent4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Totalt</c:v>
                </c:pt>
                <c:pt idx="1">
                  <c:v>Buskerud</c:v>
                </c:pt>
                <c:pt idx="2">
                  <c:v>Drammen</c:v>
                </c:pt>
              </c:strCache>
            </c:strRef>
          </c:cat>
          <c:val>
            <c:numRef>
              <c:f>Sheet1!$B$2:$B$4</c:f>
              <c:numCache>
                <c:formatCode>_-* #\ ##0_-;\-* #\ ##0_-;_-* "-"??_-;_-@_-</c:formatCode>
                <c:ptCount val="3"/>
                <c:pt idx="0">
                  <c:v>28</c:v>
                </c:pt>
                <c:pt idx="1">
                  <c:v>26</c:v>
                </c:pt>
                <c:pt idx="2" formatCode="General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1-4724-8A2A-1583C62025FE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3-under 6 millioner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Totalt</c:v>
                </c:pt>
                <c:pt idx="1">
                  <c:v>Buskerud</c:v>
                </c:pt>
                <c:pt idx="2">
                  <c:v>Drammen</c:v>
                </c:pt>
              </c:strCache>
            </c:strRef>
          </c:cat>
          <c:val>
            <c:numRef>
              <c:f>Sheet1!$C$2:$C$4</c:f>
              <c:numCache>
                <c:formatCode>_-* #\ ##0_-;\-* #\ ##0_-;_-* "-"??_-;_-@_-</c:formatCode>
                <c:ptCount val="3"/>
                <c:pt idx="0">
                  <c:v>48</c:v>
                </c:pt>
                <c:pt idx="1">
                  <c:v>47</c:v>
                </c:pt>
                <c:pt idx="2" formatCode="General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F1-4724-8A2A-1583C62025F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6- under 10 millioner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Totalt</c:v>
                </c:pt>
                <c:pt idx="1">
                  <c:v>Buskerud</c:v>
                </c:pt>
                <c:pt idx="2">
                  <c:v>Drammen</c:v>
                </c:pt>
              </c:strCache>
            </c:strRef>
          </c:cat>
          <c:val>
            <c:numRef>
              <c:f>Sheet1!$D$2:$D$4</c:f>
              <c:numCache>
                <c:formatCode>_-* #\ ##0_-;\-* #\ ##0_-;_-* "-"??_-;_-@_-</c:formatCode>
                <c:ptCount val="3"/>
                <c:pt idx="0">
                  <c:v>12</c:v>
                </c:pt>
                <c:pt idx="1">
                  <c:v>13</c:v>
                </c:pt>
                <c:pt idx="2" formatCode="General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7B-4ACA-AFA9-90895EB9258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Over 10 millioner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Totalt</c:v>
                </c:pt>
                <c:pt idx="1">
                  <c:v>Buskerud</c:v>
                </c:pt>
                <c:pt idx="2">
                  <c:v>Drammen</c:v>
                </c:pt>
              </c:strCache>
            </c:strRef>
          </c:cat>
          <c:val>
            <c:numRef>
              <c:f>Sheet1!$E$2:$E$4</c:f>
              <c:numCache>
                <c:formatCode>_-* #\ ##0_-;\-* #\ ##0_-;_-* "-"??_-;_-@_-</c:formatCode>
                <c:ptCount val="3"/>
                <c:pt idx="0">
                  <c:v>2</c:v>
                </c:pt>
                <c:pt idx="1">
                  <c:v>2</c:v>
                </c:pt>
                <c:pt idx="2" formatCode="General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7B-4ACA-AFA9-90895EB9258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Totalt</c:v>
                </c:pt>
                <c:pt idx="1">
                  <c:v>Buskerud</c:v>
                </c:pt>
                <c:pt idx="2">
                  <c:v>Drammen</c:v>
                </c:pt>
              </c:strCache>
            </c:strRef>
          </c:cat>
          <c:val>
            <c:numRef>
              <c:f>Sheet1!$F$2:$F$4</c:f>
              <c:numCache>
                <c:formatCode>_-* #\ ##0_-;\-* #\ ##0_-;_-* "-"??_-;_-@_-</c:formatCode>
                <c:ptCount val="3"/>
                <c:pt idx="0">
                  <c:v>10</c:v>
                </c:pt>
                <c:pt idx="1">
                  <c:v>12</c:v>
                </c:pt>
                <c:pt idx="2" formatCode="General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A1-4D66-A064-F722896D26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7"/>
        <c:overlap val="100"/>
        <c:axId val="1056279536"/>
        <c:axId val="1056287408"/>
      </c:barChart>
      <c:catAx>
        <c:axId val="105627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56287408"/>
        <c:crosses val="autoZero"/>
        <c:auto val="1"/>
        <c:lblAlgn val="ctr"/>
        <c:lblOffset val="100"/>
        <c:noMultiLvlLbl val="0"/>
      </c:catAx>
      <c:valAx>
        <c:axId val="1056287408"/>
        <c:scaling>
          <c:orientation val="minMax"/>
          <c:max val="100"/>
        </c:scaling>
        <c:delete val="1"/>
        <c:axPos val="l"/>
        <c:numFmt formatCode="_-* #\ ##0_-;\-* #\ ##0_-;_-* &quot;-&quot;??_-;_-@_-" sourceLinked="1"/>
        <c:majorTickMark val="out"/>
        <c:minorTickMark val="none"/>
        <c:tickLblPos val="nextTo"/>
        <c:crossAx val="105627953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504313304922902"/>
          <c:y val="0.15055416000625085"/>
          <c:w val="0.20311555141628801"/>
          <c:h val="0.324193268330832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DA1FA4-1174-40A7-9B07-04BBFF1CF9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7BD3B-731D-4124-B00B-07B4584E35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18B9B-7448-4D8A-AF2F-B1EE064302A4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A1CF0-482E-42EC-ABD5-CD1886BACA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CAFF6-524F-4F57-A635-BBEFD4753C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31432-75B0-4283-A309-B0CC7EE88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004D3-4C43-4623-8EBF-C7FBDF53960D}" type="datetimeFigureOut">
              <a:rPr lang="nb-NO" smtClean="0"/>
              <a:t>16.01.2023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9BE8C-5259-4615-895E-B556BEBAD86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5459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9BE8C-5259-4615-895E-B556BEBAD86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1626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i="0" dirty="0">
                <a:solidFill>
                  <a:srgbClr val="002060"/>
                </a:solidFill>
                <a:effectLst/>
              </a:rPr>
              <a:t>Lokalt konjunkturbarometer. Levende nettside. Åpnet side for Modum på mandag. </a:t>
            </a:r>
          </a:p>
          <a:p>
            <a:r>
              <a:rPr lang="nb-NO" b="0" i="0" dirty="0">
                <a:solidFill>
                  <a:srgbClr val="002060"/>
                </a:solidFill>
                <a:effectLst/>
              </a:rPr>
              <a:t>Nettside fylt med data, innsikt og kunnskap om din lokale region  </a:t>
            </a:r>
          </a:p>
          <a:p>
            <a:pPr lvl="1"/>
            <a:r>
              <a:rPr lang="nb-NO" b="0" i="0" dirty="0">
                <a:solidFill>
                  <a:srgbClr val="002060"/>
                </a:solidFill>
                <a:effectLst/>
              </a:rPr>
              <a:t>Statistikk fra SSB og NAV</a:t>
            </a:r>
          </a:p>
          <a:p>
            <a:pPr lvl="1"/>
            <a:r>
              <a:rPr lang="nb-NO" dirty="0">
                <a:solidFill>
                  <a:srgbClr val="002060"/>
                </a:solidFill>
              </a:rPr>
              <a:t>V</a:t>
            </a:r>
            <a:r>
              <a:rPr lang="nb-NO" b="0" i="0" dirty="0">
                <a:solidFill>
                  <a:srgbClr val="002060"/>
                </a:solidFill>
                <a:effectLst/>
              </a:rPr>
              <a:t>arehandelsdata fra Spare</a:t>
            </a:r>
            <a:r>
              <a:rPr lang="nb-NO" dirty="0">
                <a:solidFill>
                  <a:srgbClr val="002060"/>
                </a:solidFill>
              </a:rPr>
              <a:t>Bank 1 Sørøst-Norge</a:t>
            </a:r>
          </a:p>
          <a:p>
            <a:pPr lvl="1"/>
            <a:r>
              <a:rPr lang="nb-NO" dirty="0">
                <a:solidFill>
                  <a:srgbClr val="002060"/>
                </a:solidFill>
              </a:rPr>
              <a:t>Forventningsundersøkelser</a:t>
            </a:r>
          </a:p>
          <a:p>
            <a:pPr lvl="1"/>
            <a:r>
              <a:rPr lang="nb-NO" dirty="0">
                <a:solidFill>
                  <a:srgbClr val="002060"/>
                </a:solidFill>
              </a:rPr>
              <a:t>Artikler og analyser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F708E-0A7B-469A-9BFC-CD4AB3501C7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031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Forventningsindikatoren er bygget på 5 delspørsmål: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Tiltro til økonomien i husstanden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00" dirty="0"/>
              <a:t>Nå </a:t>
            </a:r>
            <a:r>
              <a:rPr lang="nb-NO" sz="1400" dirty="0" err="1"/>
              <a:t>vs</a:t>
            </a:r>
            <a:r>
              <a:rPr lang="nb-NO" sz="1400" dirty="0"/>
              <a:t> før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00" dirty="0"/>
              <a:t>Nå </a:t>
            </a:r>
            <a:r>
              <a:rPr lang="nb-NO" sz="1400" dirty="0" err="1"/>
              <a:t>vs</a:t>
            </a:r>
            <a:r>
              <a:rPr lang="nb-NO" sz="1400" dirty="0"/>
              <a:t> fremover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Synet på landets økonomiske utvikling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00" dirty="0"/>
              <a:t>Nå </a:t>
            </a:r>
            <a:r>
              <a:rPr lang="nb-NO" sz="1400" dirty="0" err="1"/>
              <a:t>vs</a:t>
            </a:r>
            <a:r>
              <a:rPr lang="nb-NO" sz="1400" dirty="0"/>
              <a:t> før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00" dirty="0"/>
              <a:t>Nå </a:t>
            </a:r>
            <a:r>
              <a:rPr lang="nb-NO" sz="1400" dirty="0" err="1"/>
              <a:t>vs</a:t>
            </a:r>
            <a:r>
              <a:rPr lang="nb-NO" sz="1400" dirty="0"/>
              <a:t> fremover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Vurdering om det er fornuftig å foreta større innkjøp til husholdningen nå</a:t>
            </a:r>
          </a:p>
          <a:p>
            <a:pPr>
              <a:buFont typeface="Wingdings" panose="05000000000000000000" pitchFamily="2" charset="2"/>
              <a:buNone/>
            </a:pPr>
            <a:endParaRPr lang="nb-NO" sz="1600" dirty="0"/>
          </a:p>
          <a:p>
            <a:pPr>
              <a:buFont typeface="Wingdings" panose="05000000000000000000" pitchFamily="2" charset="2"/>
              <a:buNone/>
            </a:pPr>
            <a:r>
              <a:rPr lang="nb-NO" sz="1600" dirty="0"/>
              <a:t>Indikatoren regnes ut ved å ta antall positive svar minus antall negative svar = forventningsindikatoren.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F708E-0A7B-469A-9BFC-CD4AB3501C7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5302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Modum lavere forventninger enn Drammen, litt bedre enn Øvre Eiker og Kongsberg. Skala strekker seg fra -37 til -58.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9BE8C-5259-4615-895E-B556BEBAD86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3080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86F14-9DC7-4102-8C09-9E9C64CF5D6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2151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Nedre Buskerud skiller seg ut 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6F14-9DC7-4102-8C09-9E9C64CF5D6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4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21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skiller boliger og tomter seg ut – nest sist hos alle </a:t>
            </a:r>
            <a:r>
              <a:rPr lang="nb-NO" dirty="0" err="1"/>
              <a:t>untatt</a:t>
            </a:r>
            <a:r>
              <a:rPr lang="nb-NO" dirty="0"/>
              <a:t> her i Modum.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9BE8C-5259-4615-895E-B556BEBAD869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331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4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4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44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43.emf"/><Relationship Id="rId4" Type="http://schemas.openxmlformats.org/officeDocument/2006/relationships/image" Target="../media/image5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43.emf"/><Relationship Id="rId4" Type="http://schemas.openxmlformats.org/officeDocument/2006/relationships/image" Target="../media/image5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54.png"/><Relationship Id="rId4" Type="http://schemas.openxmlformats.org/officeDocument/2006/relationships/image" Target="../media/image4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55.png"/><Relationship Id="rId4" Type="http://schemas.openxmlformats.org/officeDocument/2006/relationships/image" Target="../media/image4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4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1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59095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6" y="4019550"/>
            <a:ext cx="5559095" cy="17081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9863" y="0"/>
            <a:ext cx="5672137" cy="6858000"/>
          </a:xfrm>
          <a:solidFill>
            <a:schemeClr val="accen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5B07D191-5165-41F0-9CA0-2D9A13FDE7A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48B445A7-2708-42E6-87CD-7BBE618FCB9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7AC23A7A-D883-4E96-90A1-C32758913D6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873DE8BD-C805-4280-9DAE-151FB5B3C74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B412EC9B-5739-4D54-AD85-89BAAB9B5DD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DC8B4B2D-F48D-4D80-9952-A71F5977CA9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B4C581-6E50-4372-88CE-BC943FC4A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3A06D244-5520-41C4-B5E5-C0A0DF4B407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404A2A7E-79DA-4E12-8A5E-415AF8F61F7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A6DD1FD9-6E7A-4FF9-8847-79D1124ABE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740519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79FC37E-22EC-40AB-95F1-FF4746CE25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77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7958934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9050" y="1695768"/>
            <a:ext cx="698658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E6BAA0E-1B86-4920-A1B2-C297FAE1CD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2FBF37D-5623-4C94-95F7-6B688EA5553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D34625E-682F-408E-9E14-44E86352C20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C088646E-0C10-49D0-94E8-3DB163FA2C4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3FAED136-CB72-41E9-B69D-5D4265BCF28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030D9758-64E0-4C2C-B06A-CF33C984FB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1E9C160B-0092-42DA-9F24-0CD3E8D3FC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8B621-0985-46F8-805B-7FF310B154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9051" y="2216151"/>
            <a:ext cx="6986849" cy="3333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0" name="logo_blaa" hidden="1">
            <a:extLst>
              <a:ext uri="{FF2B5EF4-FFF2-40B4-BE49-F238E27FC236}">
                <a16:creationId xmlns:a16="http://schemas.microsoft.com/office/drawing/2014/main" id="{1BB3E5CB-8FA2-4701-9578-B9BCB7EA50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1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7681798-5AFD-4563-8954-B238089627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1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984" y="1695768"/>
            <a:ext cx="8237830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7FE5726C-38E7-483F-A737-043513F3D34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3983" y="2216149"/>
            <a:ext cx="8237830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08843B3F-7FC7-4243-AE2E-C6D3BA9E87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3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99856FD-4995-4DC0-9EDF-75E82DD78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80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8256" y="1695768"/>
            <a:ext cx="1055355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F1C9804-CF58-42D2-9F31-B4AF21DCFD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8255" y="2216149"/>
            <a:ext cx="10553558" cy="381542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0D967EAC-BA7B-42B2-8936-E287920360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4839909-BF73-4345-B487-E42173EFDD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9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86FDA6-32A9-4186-AFB3-2EB461FDB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0918BD1B-00D5-42DF-8027-0E271560CF3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0184F0D-42BD-4F7D-A667-285A14FFD8D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0FE005F2-94D0-48ED-8E0B-9E95AB0F7A8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DABB563F-C536-4E6B-8FAB-1661085EA02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942B9FD-E5B3-491C-8BD8-EF75F4DDADF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53812EEB-671E-4246-B775-9DDF0E16485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DFAB5E3-9CBE-4BC7-B63B-591246D541D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8237830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437682EB-F902-4137-A289-EFA5394374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3071484-72BA-435C-B99D-AE26568BB9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9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sto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0" y="1695769"/>
            <a:ext cx="10553558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20" name="logo_blaa" hidden="1">
            <a:extLst>
              <a:ext uri="{FF2B5EF4-FFF2-40B4-BE49-F238E27FC236}">
                <a16:creationId xmlns:a16="http://schemas.microsoft.com/office/drawing/2014/main" id="{3C4868D5-89F6-4D77-82F2-11ACB9A603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1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5947FB4-9D76-461F-A32A-0F656B9D37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36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8C82DF-AABB-4910-AAF7-401C50AD3C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607BA65C-409C-495A-A826-A9EC045259F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935AD07-038A-4101-8144-4B09CAED498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D357C967-5FB7-49AB-920C-1F53E57063A1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80019DA8-1266-4502-94C3-01CC09A2BD1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AA14CF9A-9970-43D9-92B0-5A729151571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E05A82BB-796B-4BD1-B6FA-858F3648C4E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C4AA29A-0515-470D-9A65-B35D1360972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16842" y="1695769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0" name="Plassholder for innhold 1">
            <a:extLst>
              <a:ext uri="{FF2B5EF4-FFF2-40B4-BE49-F238E27FC236}">
                <a16:creationId xmlns:a16="http://schemas.microsoft.com/office/drawing/2014/main" id="{D75067CC-B9B0-4E2C-A856-0B89673E34E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721755" y="1695768"/>
            <a:ext cx="5148643" cy="4335803"/>
          </a:xfrm>
          <a:prstGeom prst="rect">
            <a:avLst/>
          </a:prstGeom>
        </p:spPr>
        <p:txBody>
          <a:bodyPr lIns="0" tIns="0" rIns="0" bIns="0"/>
          <a:lstStyle>
            <a:lvl1pPr marL="2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rgbClr val="00207D"/>
                </a:solidFill>
                <a:latin typeface="+mn-lt"/>
              </a:defRPr>
            </a:lvl1pPr>
            <a:lvl2pPr marL="7452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rgbClr val="00207D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100" b="0" i="0" u="none" cap="none">
                <a:solidFill>
                  <a:srgbClr val="00207D"/>
                </a:solidFill>
                <a:latin typeface="+mn-lt"/>
              </a:defRPr>
            </a:lvl3pPr>
            <a:lvl4pPr marL="163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rgbClr val="00207D"/>
                </a:solidFill>
                <a:latin typeface="+mn-lt"/>
              </a:defRPr>
            </a:lvl4pPr>
            <a:lvl5pPr marL="2088000" indent="-28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900" b="0" i="0" u="none" cap="none">
                <a:solidFill>
                  <a:srgbClr val="00207D"/>
                </a:solidFill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34B3F8C6-9D17-49D0-8765-754E2D3926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F2C4F90-7B83-4BED-B0D1-770B47213D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6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321DF-3A33-4CC1-B5B4-4FEC55D27E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392F2E7-3B07-419D-B3BD-4D2B0A9B9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" y="233096"/>
            <a:ext cx="5589587" cy="341313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 dirty="0" err="1"/>
              <a:t>Deskriptor</a:t>
            </a:r>
            <a:r>
              <a:rPr lang="en-US" dirty="0"/>
              <a:t> for </a:t>
            </a:r>
            <a:r>
              <a:rPr lang="en-US" dirty="0" err="1"/>
              <a:t>bilde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8628ED4-BEC0-4634-8E8D-6E8B1F0192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A078E940-72D0-42A4-93F1-0ED159E95F5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D37F48B1-7ACE-4F4E-8A31-8FF315C54D1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8F4AEB-14D2-4216-AC0E-A75496A332B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C1F6EC1-046D-4D1B-ACDF-11EC0B74914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F98C4818-990B-4A03-A765-145459C6F9E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DF3A714-D07A-4DCB-BE64-85ABAC3DA10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EA4FB2CF-9FF1-4850-8037-423724FE76A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577E44D0-6E18-4464-AA46-505BD8E43B3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932BAD-EFF5-412E-A960-7D42348E32D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7B706C9A-BEB6-43D9-AFE0-844ABCF51D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82F8286-4849-4E7A-93C8-779F294775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4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6392DCB-D9F5-45C4-91D7-0EC3B95F3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83287C-1B6D-42A7-B810-707CF60965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52C60E8-6184-4E09-BFB9-914124AA58A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4F4C1600-3FC9-4DE3-AE62-F70A46786D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4F33EF02-B40B-40D4-BCF1-E6DD8A71FA0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3FDBBF1B-E505-4C56-B7B9-E7A60C1AB33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A57301C-BDC3-4E80-B43E-AD9F9CA9505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D171F4EA-811C-4530-8202-F7F86CC5E3C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BED07210-E86B-4E5E-B346-60D1CAFCC6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DefLogoHvit" hidden="1">
            <a:extLst>
              <a:ext uri="{FF2B5EF4-FFF2-40B4-BE49-F238E27FC236}">
                <a16:creationId xmlns:a16="http://schemas.microsoft.com/office/drawing/2014/main" id="{BC632F05-D42F-449E-9874-9E9ECBD0D89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5EF44-DFF9-4153-9226-166E215234C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439845DB-C882-4108-AF9E-A1D57AB1B2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2543639-0F2C-4BE8-92BD-9D7BC12B2A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31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A8A8A2A-6A3B-44AB-8647-260EC7923E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100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100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839F9B-ED44-48F4-B5D6-98DC325BA7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099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099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3014EBC6-3317-4B27-9A2D-3233A79F8D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CF4D2CF-451B-45EA-B4A8-E9E4CE5EC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67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, liten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D115F76-499E-4BA8-ACCD-A3E76104C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8" y="3714716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  <a:solidFill>
            <a:srgbClr val="002776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041E85E-F425-444C-8552-A079AFFD57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9" y="3714715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AA3CAA23-D144-46E6-9037-5A375C400F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7A229FC-2B40-4050-9426-F405E55F4D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3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, sirkel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B580BDA-A445-4961-A52C-2EBE49B4CC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6888" y="0"/>
            <a:ext cx="6245112" cy="5842000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51F429E4-4CCB-4E35-8C66-13A7086A1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740519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E481556-B845-4B43-B94E-056C2B58CC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78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B906783-82F7-4F06-A909-92414CF278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372FE5E-CAA5-4EE3-813D-053EE9B99F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E1AB944-55F7-447E-B1B0-7777CEB8144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3C3E6D96-3091-423E-B530-6AA7F835351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865A7262-53CB-411A-B2DD-5D7B0999607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4363F96A-DC31-41C7-A2CA-C1A3F458F8B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CE2A7C8C-4183-49E0-A81F-A87C95D40E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17877C-C149-4333-893F-07266CF802A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139D70A2-5F98-4E2C-B189-EE2B4FDCCAD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D390523-127C-4A96-AEC0-9D4C14B03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3041F739-C6C8-45A7-9C0D-685B68A2F2D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2E16B7E-1832-4A1C-881A-B121241BBC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D5499439-8F03-4CAE-BA60-11374C5893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7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A65842E-AA25-4A63-A560-0321047DEE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75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Høyre) 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D26DCF0-7676-47A4-8E76-C67AEF8C71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0808" y="0"/>
            <a:ext cx="8281191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3378995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33789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9902AC6-0866-4866-BEB8-3EF36AE083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86E4A578-2604-4EF1-A112-B6EEBB1650D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53BD8B14-1016-4228-ABB8-79ED792B2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9D41E301-6567-4BD4-9BF8-E8D9532FBFF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BE22B59-58E2-4A77-A9D7-CC7F38F62F49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4E36FD8-70FB-44F5-8C26-61B5CE08134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8BD79908-CF76-4F3E-A9EC-C9C524CEFC5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A2CF66BD-25DA-4FF6-9589-251CB8ECC8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4914B5D-5A23-45A9-B953-59A3D98BD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3378203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A9A38E28-BCBE-41B5-9F74-A416D15CB715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013F9-6889-481B-A280-1985D2203EE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911600" y="0"/>
            <a:ext cx="82804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931B7D1A-37E4-45E5-9AF4-99B4C87053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7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19D6E4C-BC46-47CD-8905-190989F50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88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Bak)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EBDE9C1-A6AF-42BB-AD3E-EC5033DF7D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881F7AB-121D-483A-BEEB-047633213E2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1F051DA2-02ED-4843-9F7B-A5F1B5FA1D4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37967A0-F11A-4DEB-8752-F51E6C30160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0BCBC18E-CFC3-4CBA-A77B-FCEE20A0D0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DAE9B024-9850-4644-969C-845FA2224C3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4C82FF42-4159-46F4-9A84-97CFCB2094A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A9A00501-7D4B-4A4A-9C7E-528975384D02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7EA08099-CF4B-47D5-AE1A-473F68B466A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98E2D242-97F3-43E6-99F2-00AB8D2EFB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D8A243C-A13E-4742-B082-6F701C160A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36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5AB121-B777-4009-80C1-75B8761B0C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logo_blaa" hidden="1">
            <a:extLst>
              <a:ext uri="{FF2B5EF4-FFF2-40B4-BE49-F238E27FC236}">
                <a16:creationId xmlns:a16="http://schemas.microsoft.com/office/drawing/2014/main" id="{8604459C-344F-4D81-B32E-0E1C69A2AC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0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C30F2B7-8567-4B16-A40C-B0698F7F8C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81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17378-974D-4128-8D5E-84FC6512327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26380" y="3247853"/>
            <a:ext cx="6865620" cy="3610147"/>
          </a:xfrm>
          <a:prstGeom prst="round1Rect">
            <a:avLst>
              <a:gd name="adj" fmla="val 39195"/>
            </a:avLst>
          </a:prstGeom>
          <a:solidFill>
            <a:srgbClr val="FDF3F2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970" y="4257902"/>
            <a:ext cx="4607604" cy="39405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4B4CF32-5696-483C-9E36-AECAC554DB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718968E-017F-4F68-8388-B2E458897EF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95677D21-AB8E-4EAE-937F-550723AA605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0DA2D151-1A8B-4DE7-921B-4788399FB6A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3A0026-16AF-4E57-831A-D74BAFCE142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E142F18-FA97-44F7-B279-1943E3BC51B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366C5A4A-E52D-4E55-82D4-F2A3DEF098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C71F8D16-8429-46C8-A55F-53113E72FB3A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6D5F194-6865-43D1-A2E9-4920E38BE8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69971" y="4792663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30B81099-C214-4D66-8E17-383B30122F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593697C-1B8C-483B-8622-A0ABC1ECA7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8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8E7BC67-93D3-4DE1-9069-B45F8FFA37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419600" y="4651956"/>
            <a:ext cx="7772400" cy="2206044"/>
          </a:xfrm>
          <a:custGeom>
            <a:avLst/>
            <a:gdLst>
              <a:gd name="connsiteX0" fmla="*/ 6126453 w 7772400"/>
              <a:gd name="connsiteY0" fmla="*/ 0 h 2206044"/>
              <a:gd name="connsiteX1" fmla="*/ 0 w 7772400"/>
              <a:gd name="connsiteY1" fmla="*/ 0 h 2206044"/>
              <a:gd name="connsiteX2" fmla="*/ 0 w 7772400"/>
              <a:gd name="connsiteY2" fmla="*/ 2206044 h 2206044"/>
              <a:gd name="connsiteX3" fmla="*/ 7772400 w 7772400"/>
              <a:gd name="connsiteY3" fmla="*/ 2206044 h 2206044"/>
              <a:gd name="connsiteX4" fmla="*/ 7772400 w 7772400"/>
              <a:gd name="connsiteY4" fmla="*/ 1645947 h 2206044"/>
              <a:gd name="connsiteX5" fmla="*/ 6126453 w 7772400"/>
              <a:gd name="connsiteY5" fmla="*/ 0 h 220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2206044">
                <a:moveTo>
                  <a:pt x="6126453" y="0"/>
                </a:moveTo>
                <a:lnTo>
                  <a:pt x="0" y="0"/>
                </a:lnTo>
                <a:lnTo>
                  <a:pt x="0" y="2206044"/>
                </a:lnTo>
                <a:lnTo>
                  <a:pt x="7772400" y="2206044"/>
                </a:lnTo>
                <a:lnTo>
                  <a:pt x="7772400" y="1645947"/>
                </a:lnTo>
                <a:cubicBezTo>
                  <a:pt x="7772400" y="736916"/>
                  <a:pt x="7035484" y="0"/>
                  <a:pt x="6126453" y="0"/>
                </a:cubicBezTo>
                <a:close/>
              </a:path>
            </a:pathLst>
          </a:cu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723901"/>
            <a:ext cx="4607762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E135E41-F011-45ED-BC06-DEDEFCACBB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C9EA006E-2080-4935-92C8-631EA67245C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3" name="addin_colorbox" hidden="1">
            <a:extLst>
              <a:ext uri="{FF2B5EF4-FFF2-40B4-BE49-F238E27FC236}">
                <a16:creationId xmlns:a16="http://schemas.microsoft.com/office/drawing/2014/main" id="{2FC96FE8-006C-4558-8BA8-53291D4137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4" name="addin_background" hidden="1">
            <a:extLst>
              <a:ext uri="{FF2B5EF4-FFF2-40B4-BE49-F238E27FC236}">
                <a16:creationId xmlns:a16="http://schemas.microsoft.com/office/drawing/2014/main" id="{366A9094-1F57-4D0B-A622-EDA13749F05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5" name="addin_logo" hidden="1">
            <a:extLst>
              <a:ext uri="{FF2B5EF4-FFF2-40B4-BE49-F238E27FC236}">
                <a16:creationId xmlns:a16="http://schemas.microsoft.com/office/drawing/2014/main" id="{34FCEA06-8CAE-4214-8ECB-62EE1CDCC7A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title" hidden="1">
            <a:extLst>
              <a:ext uri="{FF2B5EF4-FFF2-40B4-BE49-F238E27FC236}">
                <a16:creationId xmlns:a16="http://schemas.microsoft.com/office/drawing/2014/main" id="{66A5CB83-A611-486A-A11E-524EC248C2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FF933DB9-766C-426B-B11E-45A6BA6095A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 hidden="1">
            <a:extLst>
              <a:ext uri="{FF2B5EF4-FFF2-40B4-BE49-F238E27FC236}">
                <a16:creationId xmlns:a16="http://schemas.microsoft.com/office/drawing/2014/main" id="{4475D5B4-B04D-492A-BF9B-685A53F04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853321"/>
            <a:ext cx="5348287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794821EF-9AF2-4167-BA65-8EAF8E8DEA4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85763" y="1196836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CA42C7DF-ED2B-443A-9FB1-BC0F52E371D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76813" y="5544693"/>
            <a:ext cx="7000761" cy="5905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0" name="logo_blaa" hidden="1">
            <a:extLst>
              <a:ext uri="{FF2B5EF4-FFF2-40B4-BE49-F238E27FC236}">
                <a16:creationId xmlns:a16="http://schemas.microsoft.com/office/drawing/2014/main" id="{A4C00A82-48B3-4DE6-995F-8517D5204A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31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72ED532-FC61-4351-A926-5943D35F6C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Høyre og venstre)">
    <p:bg>
      <p:bgPr>
        <a:solidFill>
          <a:srgbClr val="FB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FD96C6F-2B95-4858-B2FD-E57FE81F27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36080" y="0"/>
            <a:ext cx="545592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F8DC9D5-24ED-458C-90BB-732F5F9D6B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0"/>
            <a:ext cx="6587243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-1" y="0"/>
            <a:ext cx="658724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730171"/>
            <a:ext cx="6850742" cy="3127829"/>
          </a:xfrm>
          <a:prstGeom prst="round1Rect">
            <a:avLst>
              <a:gd name="adj" fmla="val 44896"/>
            </a:avLst>
          </a:pr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4729846"/>
            <a:ext cx="4891810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736080" y="0"/>
            <a:ext cx="5455919" cy="373017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744182F-BA54-48B0-B256-4947640EBA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addin_colorlist" hidden="1">
            <a:extLst>
              <a:ext uri="{FF2B5EF4-FFF2-40B4-BE49-F238E27FC236}">
                <a16:creationId xmlns:a16="http://schemas.microsoft.com/office/drawing/2014/main" id="{C273E00C-50FC-4C09-837B-667751499D4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2" name="addin_colorbox" hidden="1">
            <a:extLst>
              <a:ext uri="{FF2B5EF4-FFF2-40B4-BE49-F238E27FC236}">
                <a16:creationId xmlns:a16="http://schemas.microsoft.com/office/drawing/2014/main" id="{1136DBA2-434B-4983-86EB-77F8FA3578A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EEA2228F-8BF9-4C93-9035-4B6EF6481C8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4" name="addin_logo" hidden="1">
            <a:extLst>
              <a:ext uri="{FF2B5EF4-FFF2-40B4-BE49-F238E27FC236}">
                <a16:creationId xmlns:a16="http://schemas.microsoft.com/office/drawing/2014/main" id="{BF822C3C-A96D-4C31-9A95-60C5B3D4B251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addin_title" hidden="1">
            <a:extLst>
              <a:ext uri="{FF2B5EF4-FFF2-40B4-BE49-F238E27FC236}">
                <a16:creationId xmlns:a16="http://schemas.microsoft.com/office/drawing/2014/main" id="{E919718A-FF57-49A0-9771-B176C0DE0BB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6" name="addin_text" hidden="1">
            <a:extLst>
              <a:ext uri="{FF2B5EF4-FFF2-40B4-BE49-F238E27FC236}">
                <a16:creationId xmlns:a16="http://schemas.microsoft.com/office/drawing/2014/main" id="{84AA82A5-69A9-42C5-A00A-E051759316E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B4593EE2-8E41-475D-BA91-5A5948E62F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85762" y="5202781"/>
            <a:ext cx="4891811" cy="82515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0" name="logo_blaa" hidden="1">
            <a:extLst>
              <a:ext uri="{FF2B5EF4-FFF2-40B4-BE49-F238E27FC236}">
                <a16:creationId xmlns:a16="http://schemas.microsoft.com/office/drawing/2014/main" id="{6FD2AE09-FCF8-4B7A-87A2-AA8DD4C13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31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4E7CDBA-64AB-431B-800B-7A7FAA9D41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83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Venst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0" y="0"/>
            <a:ext cx="7353300" cy="6858000"/>
          </a:xfrm>
          <a:prstGeom prst="round1Rect">
            <a:avLst>
              <a:gd name="adj" fmla="val 38976"/>
            </a:avLst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232150"/>
            <a:ext cx="6850742" cy="3625851"/>
          </a:xfrm>
          <a:prstGeom prst="round1Rect">
            <a:avLst>
              <a:gd name="adj" fmla="val 38591"/>
            </a:avLst>
          </a:prstGeom>
          <a:solidFill>
            <a:srgbClr val="FDF3F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7069" y="2090825"/>
            <a:ext cx="4210504" cy="5539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67068" y="2766475"/>
            <a:ext cx="4210505" cy="392650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7069" y="4179840"/>
            <a:ext cx="4210505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0E5897B-0128-4833-ABC7-9D5B944D4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7BD4C53C-108D-4394-8456-4042468C0E3E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B367CA8A-46EF-4B57-A802-BB29E53CA95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8EC9AE72-4105-48A6-A086-47AFE82C935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2F1AA884-7DE6-4EAE-BF6F-1767EE3A5B0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B8B387BA-8B81-4475-9FC8-702C90AFA83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D9145AC7-3FAF-40CE-9C66-69B589F567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818D3C5-E00B-4293-821C-798C4F134E3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67025" y="4614675"/>
            <a:ext cx="4210549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299ED21D-FADD-4E7A-AE5C-EFB3C90B60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8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AC325C5-5F01-4610-A9A6-DD54DEB7D2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4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3 boks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13DEE0-CCAF-47EA-A14D-D76793842F6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49008" y="-8758"/>
            <a:ext cx="3949700" cy="6866758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16FC5DA-8226-4CF8-B228-E01FC14873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9200" y="349009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A51F98C5-2BE5-42D7-BB2F-61E1BA87BF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39200" y="0"/>
            <a:ext cx="3352800" cy="336790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F59F70E-C806-43BD-9D89-C54E8C3B0DB3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839200" y="3498849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749800" y="-2"/>
            <a:ext cx="3949700" cy="685799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394970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910471"/>
            <a:ext cx="3949701" cy="55399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F41208-5C1D-4DD4-8A50-29FFF2F2242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39200" y="0"/>
            <a:ext cx="3352799" cy="335914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4D51EAA-A93B-4020-8227-613B86276B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F919271A-D69E-44B1-9601-857C23308C2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524CAE9B-B20C-4A8D-934B-59339B019D1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AC83C4E6-04D0-4072-8F3C-7976CB3356C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6A95789E-F5A3-4946-AB59-D1C0D4FF1F3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3D365EEB-3C51-4BE4-88F0-1FC8A2B887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0B668723-1F65-41E9-8B0D-4C408D3AF15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DefLogoHvit" hidden="1">
            <a:extLst>
              <a:ext uri="{FF2B5EF4-FFF2-40B4-BE49-F238E27FC236}">
                <a16:creationId xmlns:a16="http://schemas.microsoft.com/office/drawing/2014/main" id="{1B4E343D-3448-4288-96A0-8161A1BCA02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549804D6-DBC7-4F01-9B86-DCB54C291E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2121720"/>
            <a:ext cx="3949700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1" name="logo_blaa" hidden="1">
            <a:extLst>
              <a:ext uri="{FF2B5EF4-FFF2-40B4-BE49-F238E27FC236}">
                <a16:creationId xmlns:a16="http://schemas.microsoft.com/office/drawing/2014/main" id="{67ABBE14-2A76-46A4-9C5D-3937D8AB4E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3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417D2D3-4163-4F52-8698-8E4B1CCCC3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innhold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BFA32DA-0415-49CF-BCF9-38F570B362B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5597" y="0"/>
            <a:ext cx="4266403" cy="686675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DCA02DF-93B7-429F-A0AD-D85D318A8EA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925597" y="1"/>
            <a:ext cx="4259939" cy="6857999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6163919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D2C0544-2BE4-48B0-9C84-7496C2E325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35BFD6A-9EBA-437D-94D3-A22AE9F3BF6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BE9F07D1-9FDA-4010-B64C-C1629BFE350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0B018755-7928-4745-9B40-F3496CA5DF1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633A8CE6-D1F0-4276-AE71-8C8663E262E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FDD8280D-ED4A-4383-944E-05E4FE2BF96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94003EC-43C4-4410-B11C-73FEE191870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3341E66A-52C3-4488-998F-D252AB6C05BB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AA402BF-A073-4F44-B5BE-D9D57BDB22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99256" y="1698171"/>
            <a:ext cx="4259939" cy="383902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C3C16A71-D4DB-43E2-91C5-36C6C6B8D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838FC53-2023-42AB-AD94-A298D47C22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4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Bak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4DA4748-4F43-4F1B-AAEB-2ED411E524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C94E69BD-0A56-40F8-B68A-E3D823537E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D1EDA5DC-474F-4369-8152-D656FEB6ADA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15396179-4FC6-46C7-82A4-0F380217A02E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5048B53-A7C6-4F18-96FB-30937FDBA63A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5FF0EACC-C50A-44B5-8C4D-444ED159113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CFE3393-AB3C-44EB-AFC3-F01B9D65C2D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49EF98D6-91C4-4ED8-AF8C-C1F414AB396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70E25D5B-326B-40F9-9F98-2E5C5282B9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740519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D596AAF-783D-42A5-B112-CBD6586132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7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87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40B92AA-42BC-432B-8FCD-86D6CFD8E50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E363977-D9F6-454E-A94B-C68902B9588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8220" y="2476500"/>
            <a:ext cx="3978593" cy="355507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A81454-9B8B-4525-959D-5534FBD4C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F7888C7-E2BB-4F37-9548-732E47B2D66A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0D07F82-624B-4368-B875-4A5180E2445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C608B2B-F460-4524-A128-B881BF70A79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61C83988-EF2B-4F8A-A221-FBA24707F9C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7B8B98E-1475-4FEF-A304-E855B226301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07811DB8-614D-4E24-9368-EBE38BEF6B9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3A47E8CE-2C1D-4AD7-95B9-E7E0918EBD5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5FB7322C-0DEC-48E5-ABCD-6611027697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A9AD359-F5D0-42DC-BEBF-0BB3DBCC5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55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6" y="2157469"/>
            <a:ext cx="5560333" cy="1938992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“</a:t>
            </a:r>
            <a:r>
              <a:rPr lang="en-US" dirty="0" err="1"/>
              <a:t>Sitat</a:t>
            </a:r>
            <a:r>
              <a:rPr lang="en-US" dirty="0"/>
              <a:t>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62E9EA-50DA-4C6F-BDBD-45D2CC16F5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7" y="4498845"/>
            <a:ext cx="5560332" cy="215444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93E590-141F-4D3A-BAE4-F780C71B13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359BBBD-8D4D-47A6-A6D2-15A5C12B778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91BDE199-DCB0-44B7-B468-DB0113CDAAD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C20023-01D6-43AC-AC9E-3D5BBB97537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9037258-551C-4040-900F-0E68A78A12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61EAB1CA-B254-4FF7-9B06-83529538730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978D642-AF95-46D9-BDA8-AC5CCCB3ED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E1023C14-08D5-4A55-A00C-020E6A8C9E4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056E9F69-6B4E-44D0-AF8B-2DD725E286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052539C-CB69-43A0-BD0E-C6624F11F6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24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15913" y="1460500"/>
            <a:ext cx="6719887" cy="4784725"/>
          </a:xfrm>
        </p:spPr>
        <p:txBody>
          <a:bodyPr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9981B97-0927-4AE0-B50C-C8C76D99F2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4499" y="2152968"/>
            <a:ext cx="3912283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0E2F7EB6-BD9A-4CAB-81C5-FA6F6D8726B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4499" y="2673350"/>
            <a:ext cx="3912283" cy="3275464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B943ED30-5BE3-4276-87F4-0D0B86788A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AC291C0-FB93-4424-9701-DC7BEB446A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19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715658" y="1036637"/>
            <a:ext cx="826112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5EA8AB-6B52-4A25-8679-9037A006B2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C43F1F1-08A8-45E6-8709-A6CF646C389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29DE899F-C243-4AB6-84E9-84DD211AA6D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FD84D5B2-05C4-4708-B0E6-8816C134C1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BC7B844F-3B22-4BC5-AE8F-529F6F8103B2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91826AB-F933-47F3-A50A-E1A9C8C299C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882AA710-D5DF-4B9E-B682-8BC67348AB3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27B46D2-22EB-487B-863E-8C88301E95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5" y="1191898"/>
            <a:ext cx="2822753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FD8FE7EC-083B-4A23-B475-A7E0EE6AC6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40519" cy="396000"/>
          </a:xfrm>
          <a:prstGeom prst="rect">
            <a:avLst/>
          </a:prstGeom>
        </p:spPr>
      </p:pic>
      <p:pic>
        <p:nvPicPr>
          <p:cNvPr id="18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F1D20AA-82B5-4D02-94A2-865A468145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33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1036637"/>
            <a:ext cx="3343276" cy="53641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3B6724-4542-4E0D-A677-8E0AEC06B5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171BDB52-B689-490F-A912-7D7E708067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D3F2100C-BB35-4423-8900-B8BFBD9A22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40519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1349F43-5F71-457C-BDA8-C4B3585555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4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4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8126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418290" y="851285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AF830C0-8048-4660-85F5-880345F1B2E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81260" y="445295"/>
            <a:ext cx="3343275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8373671-1454-4F00-862D-A2611E85FF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18290" y="445295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67E0BF1E-FA82-4B7F-B923-BFDB61725C32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428126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CA985493-FA53-488E-8517-92FC07AF2B01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418290" y="4113242"/>
            <a:ext cx="3343276" cy="23923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D22E512-6705-4C14-9589-C2DACC2CD1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8126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5F680-AEB8-4E1E-9514-7E53E039944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18290" y="3707252"/>
            <a:ext cx="3343276" cy="342858"/>
          </a:xfrm>
        </p:spPr>
        <p:txBody>
          <a:bodyPr lIns="50400" numCol="1" spcCol="216000"/>
          <a:lstStyle>
            <a:lvl1pPr marL="0" indent="0" algn="l">
              <a:lnSpc>
                <a:spcPct val="110000"/>
              </a:lnSpc>
              <a:spcAft>
                <a:spcPts val="1700"/>
              </a:spcAft>
              <a:buNone/>
              <a:defRPr sz="14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8FA83E3-5DF6-44FC-9818-DBD9AC1388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7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addin_colorlist" hidden="1">
            <a:extLst>
              <a:ext uri="{FF2B5EF4-FFF2-40B4-BE49-F238E27FC236}">
                <a16:creationId xmlns:a16="http://schemas.microsoft.com/office/drawing/2014/main" id="{026061BC-914B-4BA8-A2C4-CC0745516D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7639C6D-46FA-4FA7-8EC0-21DEE11DB27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5" name="addin_background" hidden="1">
            <a:extLst>
              <a:ext uri="{FF2B5EF4-FFF2-40B4-BE49-F238E27FC236}">
                <a16:creationId xmlns:a16="http://schemas.microsoft.com/office/drawing/2014/main" id="{71D860E0-3EB4-4985-8611-DBB86048C27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040054D-988B-4548-8071-431E56D48E1E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3988038F-D2A8-423E-9DE1-C599EB065BA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7291C49E-6F93-4D1D-98F0-6D074E39ECF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2F7D3B47-0043-4A21-A582-E9A771DC02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30" name="logo_blaa" hidden="1">
            <a:extLst>
              <a:ext uri="{FF2B5EF4-FFF2-40B4-BE49-F238E27FC236}">
                <a16:creationId xmlns:a16="http://schemas.microsoft.com/office/drawing/2014/main" id="{F5EFB5FF-4397-4CE6-86C0-106631C2FA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40519" cy="396000"/>
          </a:xfrm>
          <a:prstGeom prst="rect">
            <a:avLst/>
          </a:prstGeom>
        </p:spPr>
      </p:pic>
      <p:pic>
        <p:nvPicPr>
          <p:cNvPr id="31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4F8F881-C517-4169-9146-840849A45D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31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vikling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3134" y="2359798"/>
            <a:ext cx="4533908" cy="235449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17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dirty="0"/>
              <a:t>00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4012ADA4-FF9C-4A9A-9D47-9F7DF4E17A6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707042" y="2359797"/>
            <a:ext cx="3978593" cy="184999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z="1600"/>
              <a:t>Rediger tekststiler i malen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FCD7BF-3AB7-4429-8BC8-F8BC42C2A5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95E40C5A-6129-49F4-B4D2-D18CFE88C1D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6831A200-49F5-4645-BB55-B21422B4DD4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29F23ED3-8031-44D0-AF88-1C89758EB5A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696CEC71-F65A-43A1-962D-596ECDCFEFF5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9D9EC0F-9854-4585-BE93-674C85878F1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72B513AD-BD82-49A5-8EDC-A9F4BDC63D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0BB6941E-7A67-4E07-AB3F-FA53A5938919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46FFDAD5-9967-4A47-9B57-F11E43EB15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06782CE-E4EB-4290-A36A-0FE07ABF3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762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53E799FF-A7CB-461E-B019-32619A79E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9780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9780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6A5C2C-D005-4D6A-B53B-999FAD2B2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7807" y="2254021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8192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192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4BEA80-896A-4A78-A6E8-C08CC90D84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1927" y="2254021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12058" y="4315621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2058" y="3889692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C51C625-F779-4CC0-B43C-69D91D5B9F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12058" y="2249259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54053" y="4325288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4053" y="3899359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4A5529C-9EF2-4C35-9351-C26E0DDC60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4053" y="2258926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49780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IKON SETTES INN HER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8192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154053" y="2258926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612058" y="2249259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004951B-E132-4CB5-BE08-014909997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7" y="6245941"/>
            <a:ext cx="1740519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6E501A22-635E-4E52-A781-CEFE3AAF9E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5" name="addin_colorbox" hidden="1">
            <a:extLst>
              <a:ext uri="{FF2B5EF4-FFF2-40B4-BE49-F238E27FC236}">
                <a16:creationId xmlns:a16="http://schemas.microsoft.com/office/drawing/2014/main" id="{C152D6E7-5ABD-462F-B484-D3C5A98E30C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6" name="addin_background" hidden="1">
            <a:extLst>
              <a:ext uri="{FF2B5EF4-FFF2-40B4-BE49-F238E27FC236}">
                <a16:creationId xmlns:a16="http://schemas.microsoft.com/office/drawing/2014/main" id="{E380263D-5A13-44BA-8F84-CE8D468BF3F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7" name="addin_logo" hidden="1">
            <a:extLst>
              <a:ext uri="{FF2B5EF4-FFF2-40B4-BE49-F238E27FC236}">
                <a16:creationId xmlns:a16="http://schemas.microsoft.com/office/drawing/2014/main" id="{A47615AF-2F92-48F5-9427-DB7CDFC14D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8" name="addin_title" hidden="1">
            <a:extLst>
              <a:ext uri="{FF2B5EF4-FFF2-40B4-BE49-F238E27FC236}">
                <a16:creationId xmlns:a16="http://schemas.microsoft.com/office/drawing/2014/main" id="{DE8F631C-E719-4912-BF9F-B8C23CA2B3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9" name="addin_text" hidden="1">
            <a:extLst>
              <a:ext uri="{FF2B5EF4-FFF2-40B4-BE49-F238E27FC236}">
                <a16:creationId xmlns:a16="http://schemas.microsoft.com/office/drawing/2014/main" id="{7FC205FB-165B-4339-88D1-EF192C650B2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40" name="logo_blaa" hidden="1">
            <a:extLst>
              <a:ext uri="{FF2B5EF4-FFF2-40B4-BE49-F238E27FC236}">
                <a16:creationId xmlns:a16="http://schemas.microsoft.com/office/drawing/2014/main" id="{36BDE126-1791-40FB-A462-04FB0D815A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41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5A5062D-30FC-437E-8197-96F11AAF6E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06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73BE435-F82E-401E-BC8F-786DF65E161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42257" y="2161952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3875DC22-FC29-439F-BE1C-C4CEEE74EF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450495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59238488-45B2-4EF9-9DCF-75A9D082AC0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367444" y="2161952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12A2793-E8C0-4A44-AD6E-511C67CD47B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80970" y="2161952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2EC5F670-0FCC-48B7-9C97-8A0ED134BF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92632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8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8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50495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0495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67444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7444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80970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80970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42257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450495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280970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5367444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3F540DE3-195D-4E6B-A7AF-31B5DF60F73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192632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SETTES INN HER</a:t>
            </a:r>
          </a:p>
          <a:p>
            <a:pPr lvl="0"/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F891B1A-3BF6-4C12-A12A-239C8FCE033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92632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D5D28B2-0704-4803-A645-557CB31EE3D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2632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A0EFE922-5D7E-4DE7-BDD3-B34758502B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addin_colorlist" hidden="1">
            <a:extLst>
              <a:ext uri="{FF2B5EF4-FFF2-40B4-BE49-F238E27FC236}">
                <a16:creationId xmlns:a16="http://schemas.microsoft.com/office/drawing/2014/main" id="{075E0F79-D570-480C-8DF3-E58C21E1F6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39" name="addin_colorbox" hidden="1">
            <a:extLst>
              <a:ext uri="{FF2B5EF4-FFF2-40B4-BE49-F238E27FC236}">
                <a16:creationId xmlns:a16="http://schemas.microsoft.com/office/drawing/2014/main" id="{67B923A1-1928-48F4-99F0-2BC992E26D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0" name="addin_background" hidden="1">
            <a:extLst>
              <a:ext uri="{FF2B5EF4-FFF2-40B4-BE49-F238E27FC236}">
                <a16:creationId xmlns:a16="http://schemas.microsoft.com/office/drawing/2014/main" id="{C8275DA9-4738-44F4-80E0-B95FD7F7669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1" name="addin_logo" hidden="1">
            <a:extLst>
              <a:ext uri="{FF2B5EF4-FFF2-40B4-BE49-F238E27FC236}">
                <a16:creationId xmlns:a16="http://schemas.microsoft.com/office/drawing/2014/main" id="{50E7F9FC-E5AD-43C9-9814-D45E18A0765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42" name="addin_title" hidden="1">
            <a:extLst>
              <a:ext uri="{FF2B5EF4-FFF2-40B4-BE49-F238E27FC236}">
                <a16:creationId xmlns:a16="http://schemas.microsoft.com/office/drawing/2014/main" id="{4E85F3F3-61FE-46B8-9DCC-8DF708F7EF3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43" name="addin_text" hidden="1">
            <a:extLst>
              <a:ext uri="{FF2B5EF4-FFF2-40B4-BE49-F238E27FC236}">
                <a16:creationId xmlns:a16="http://schemas.microsoft.com/office/drawing/2014/main" id="{CCB6333A-8809-4730-B12B-15E8A5FE96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49" name="logo_blaa" hidden="1">
            <a:extLst>
              <a:ext uri="{FF2B5EF4-FFF2-40B4-BE49-F238E27FC236}">
                <a16:creationId xmlns:a16="http://schemas.microsoft.com/office/drawing/2014/main" id="{40543CAB-6569-4C73-B282-D05F9706FF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50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F245E75-8413-4253-B7F4-8AC9C57FF8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77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(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7C3D8B82-1186-4182-B0A5-AF811E03AA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80279050-A64A-4B83-A905-1B3FC387D1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38625" y="1771827"/>
            <a:ext cx="895350" cy="872978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0D0A5540-DE13-4650-A761-05A3821451B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913F1418-8863-4CCE-A609-28E1F569F71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4062DE1-5A03-401B-828E-C09837CBE7B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39050" y="0"/>
            <a:ext cx="4552950" cy="6858000"/>
          </a:xfrm>
          <a:solidFill>
            <a:srgbClr val="005AA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657939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7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7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657939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FDEC93C-B0F9-43F6-9A2B-43486128B15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913982" y="3286065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D64AEBB-F5C6-49BB-A8BD-743146A4CBF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13982" y="2809079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52CFF93E-569D-485C-9953-C19AC5E3C45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42257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8A6D454-40E4-4EA2-B644-EDCFBBCB62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42257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1A3C0572-03EF-4F24-A0B1-253B71A2C1F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913982" y="5309920"/>
            <a:ext cx="1476185" cy="300037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4A24DB8-42A3-44EC-A86F-652A853874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13982" y="4832934"/>
            <a:ext cx="1476185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Sett inn ikon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A96C8D-EA7E-4A1A-9503-66E8E35B8CE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369300" y="1098550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DC22F2-8CFA-49E4-A541-56C2672DA8B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369300" y="1605457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25147704-1371-462B-8BE0-901BF4C6B9A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369300" y="2882345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1CCA3D76-ECCA-4308-8AF0-909FC8B26F8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369300" y="3389252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60A7792F-9090-4A87-8964-DF22B9449CE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369300" y="4922063"/>
            <a:ext cx="3608274" cy="39370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A80D731A-25DF-478D-9DD2-54A9511D84F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369300" y="5428970"/>
            <a:ext cx="3608274" cy="3937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D6001A3-F024-4A8E-B5CF-D1D78B3F4E4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866900" y="1771827"/>
            <a:ext cx="895350" cy="872978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FB244F5A-705A-48E8-927E-F279AC5F5FEC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1866900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3A7F4820-EF59-4DD5-A97C-2CBCBA008F35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4238625" y="1771827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F98FC926-9B84-46D8-89CC-E751E9D26A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66900" y="3795682"/>
            <a:ext cx="895350" cy="872978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Content Placeholder 8">
            <a:extLst>
              <a:ext uri="{FF2B5EF4-FFF2-40B4-BE49-F238E27FC236}">
                <a16:creationId xmlns:a16="http://schemas.microsoft.com/office/drawing/2014/main" id="{EE315A61-2E68-4EB9-B2F9-BDF0F31BDE53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1866900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1FAD39D5-056D-4EB9-8E8D-ACED66A3A4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38625" y="3795682"/>
            <a:ext cx="895350" cy="872978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769CDA1B-0410-4357-A97C-A7947A450081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4238625" y="3795682"/>
            <a:ext cx="895350" cy="872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IKON HER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41910E6F-A89F-470C-B8C5-2CA101D8ECC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addin_colorlist" hidden="1">
            <a:extLst>
              <a:ext uri="{FF2B5EF4-FFF2-40B4-BE49-F238E27FC236}">
                <a16:creationId xmlns:a16="http://schemas.microsoft.com/office/drawing/2014/main" id="{2530AF2D-9963-4853-BC15-8D5711DC97A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ikon1, ikon2, ikon3, ikon4</a:t>
            </a:r>
          </a:p>
        </p:txBody>
      </p:sp>
      <p:sp>
        <p:nvSpPr>
          <p:cNvPr id="45" name="addin_colorbox" hidden="1">
            <a:extLst>
              <a:ext uri="{FF2B5EF4-FFF2-40B4-BE49-F238E27FC236}">
                <a16:creationId xmlns:a16="http://schemas.microsoft.com/office/drawing/2014/main" id="{4647CBF0-028B-48BC-8377-8664458D9C7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46" name="addin_background" hidden="1">
            <a:extLst>
              <a:ext uri="{FF2B5EF4-FFF2-40B4-BE49-F238E27FC236}">
                <a16:creationId xmlns:a16="http://schemas.microsoft.com/office/drawing/2014/main" id="{A4BBCABF-1EAD-4EE4-9436-DCF1D624554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56" name="addin_logo" hidden="1">
            <a:extLst>
              <a:ext uri="{FF2B5EF4-FFF2-40B4-BE49-F238E27FC236}">
                <a16:creationId xmlns:a16="http://schemas.microsoft.com/office/drawing/2014/main" id="{53D5C84E-F74F-4DE1-B8BD-09B906AD98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57" name="addin_title" hidden="1">
            <a:extLst>
              <a:ext uri="{FF2B5EF4-FFF2-40B4-BE49-F238E27FC236}">
                <a16:creationId xmlns:a16="http://schemas.microsoft.com/office/drawing/2014/main" id="{6A4887B0-59E8-4459-A232-FBE56D3489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58" name="addin_text" hidden="1">
            <a:extLst>
              <a:ext uri="{FF2B5EF4-FFF2-40B4-BE49-F238E27FC236}">
                <a16:creationId xmlns:a16="http://schemas.microsoft.com/office/drawing/2014/main" id="{DFF3A27C-DEC0-4C13-A024-9CDA6FA62D2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59" name="DefLogoHvit" hidden="1">
            <a:extLst>
              <a:ext uri="{FF2B5EF4-FFF2-40B4-BE49-F238E27FC236}">
                <a16:creationId xmlns:a16="http://schemas.microsoft.com/office/drawing/2014/main" id="{E242F738-11B7-4699-ADA7-AD2F8082B21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2" name="logo_blaa" hidden="1">
            <a:extLst>
              <a:ext uri="{FF2B5EF4-FFF2-40B4-BE49-F238E27FC236}">
                <a16:creationId xmlns:a16="http://schemas.microsoft.com/office/drawing/2014/main" id="{56DEA9DC-F970-47E7-9FAC-9D6E3603D8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63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92A2972-ACD4-494D-9695-8790F5AE3E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7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2763ED-CF70-4772-BB44-DC41205ED8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5" y="2288796"/>
            <a:ext cx="5560333" cy="1938992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Forsidetittel</a:t>
            </a:r>
            <a:r>
              <a:rPr lang="en-US" dirty="0"/>
              <a:t> 1 over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lnjer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6" y="4338863"/>
            <a:ext cx="5560332" cy="1708150"/>
          </a:xfrm>
        </p:spPr>
        <p:txBody>
          <a:bodyPr anchor="t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8EE8199-86B9-4779-8FFF-E942D0D919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4" y="301039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C1C65D8-3327-4A0F-A16F-F092745C8256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E8AD148F-21A9-43AC-99D2-45BA43F665E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418948F-C32B-4E23-AD6D-7451FE13932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9579EA3C-8EEC-474C-B378-87DCAEEDEED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170DAD57-37FB-44B9-AB07-2453F6D0428D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2128C84B-197A-4C62-8A3B-2AD4F5CFE1C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640345A6-8FBC-47B0-B8DD-333C5CBE232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0563C590-60D1-4ABA-92BB-A4DF43BDDC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740519" cy="396000"/>
          </a:xfrm>
          <a:prstGeom prst="rect">
            <a:avLst/>
          </a:prstGeom>
        </p:spPr>
      </p:pic>
      <p:pic>
        <p:nvPicPr>
          <p:cNvPr id="23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64234B7-2E72-4373-91C1-8C763EBDFD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4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09692" y="1238672"/>
            <a:ext cx="5242508" cy="5242256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42492" y="566738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spcBef>
                <a:spcPts val="1800"/>
              </a:spcBef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C83D3ED5-C123-48D8-BF8E-0476E8596C82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itle 13">
            <a:extLst>
              <a:ext uri="{FF2B5EF4-FFF2-40B4-BE49-F238E27FC236}">
                <a16:creationId xmlns:a16="http://schemas.microsoft.com/office/drawing/2014/main" id="{02A992B5-F485-45DA-B617-5194C3E6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28E5F674-4C79-44C3-8673-EC472B0189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FFF9BE07-6D50-4E95-ABFB-67A93A07F5A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2044" y="5886736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93199" y="391996"/>
            <a:ext cx="3269209" cy="642320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327EE531-9EB8-49AC-B993-EC67D2B3EF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1740519" cy="396000"/>
          </a:xfrm>
          <a:prstGeom prst="rect">
            <a:avLst/>
          </a:prstGeom>
        </p:spPr>
      </p:pic>
      <p:pic>
        <p:nvPicPr>
          <p:cNvPr id="2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2B7C8FA-3B7B-4099-910D-B6269D90DF0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08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Neste sid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341667" y="609539"/>
            <a:ext cx="2775947" cy="5931262"/>
          </a:xfrm>
          <a:custGeom>
            <a:avLst/>
            <a:gdLst>
              <a:gd name="connsiteX0" fmla="*/ 0 w 2775947"/>
              <a:gd name="connsiteY0" fmla="*/ 0 h 5931262"/>
              <a:gd name="connsiteX1" fmla="*/ 2775947 w 2775947"/>
              <a:gd name="connsiteY1" fmla="*/ 0 h 5931262"/>
              <a:gd name="connsiteX2" fmla="*/ 2775947 w 2775947"/>
              <a:gd name="connsiteY2" fmla="*/ 5516988 h 5931262"/>
              <a:gd name="connsiteX3" fmla="*/ 2725403 w 2775947"/>
              <a:gd name="connsiteY3" fmla="*/ 5551158 h 5931262"/>
              <a:gd name="connsiteX4" fmla="*/ 1388454 w 2775947"/>
              <a:gd name="connsiteY4" fmla="*/ 5931262 h 5931262"/>
              <a:gd name="connsiteX5" fmla="*/ 51506 w 2775947"/>
              <a:gd name="connsiteY5" fmla="*/ 5551158 h 5931262"/>
              <a:gd name="connsiteX6" fmla="*/ 0 w 2775947"/>
              <a:gd name="connsiteY6" fmla="*/ 5516338 h 593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5947" h="5931262">
                <a:moveTo>
                  <a:pt x="0" y="0"/>
                </a:moveTo>
                <a:lnTo>
                  <a:pt x="2775947" y="0"/>
                </a:lnTo>
                <a:lnTo>
                  <a:pt x="2775947" y="5516988"/>
                </a:lnTo>
                <a:lnTo>
                  <a:pt x="2725403" y="5551158"/>
                </a:lnTo>
                <a:cubicBezTo>
                  <a:pt x="2330248" y="5793781"/>
                  <a:pt x="1872419" y="5931262"/>
                  <a:pt x="1388454" y="5931262"/>
                </a:cubicBezTo>
                <a:cubicBezTo>
                  <a:pt x="904490" y="5931262"/>
                  <a:pt x="446660" y="5793781"/>
                  <a:pt x="51506" y="5551158"/>
                </a:cubicBezTo>
                <a:lnTo>
                  <a:pt x="0" y="551633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92374" y="434797"/>
            <a:ext cx="3269209" cy="642320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DA2EDFEE-A606-400C-BA08-036FC2EA105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hidden="1">
            <a:extLst>
              <a:ext uri="{FF2B5EF4-FFF2-40B4-BE49-F238E27FC236}">
                <a16:creationId xmlns:a16="http://schemas.microsoft.com/office/drawing/2014/main" id="{6579E44C-75F5-4599-995D-C7B3F48E67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E0EBB6E-7FAC-4264-B843-76AB478468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47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9CBE4C0-AD7E-4767-A37B-3C4FCC55BF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8867" y="1283854"/>
            <a:ext cx="5242508" cy="5242256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495" y="2162175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6F47EA2-9057-40E9-8497-026110B55D1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82495" y="3590080"/>
            <a:ext cx="4695079" cy="268763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22" name="Circle 2">
            <a:extLst>
              <a:ext uri="{FF2B5EF4-FFF2-40B4-BE49-F238E27FC236}">
                <a16:creationId xmlns:a16="http://schemas.microsoft.com/office/drawing/2014/main" id="{643EB9AF-85D6-452D-8D92-900AFF59F2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5075" y="1303425"/>
            <a:ext cx="5019194" cy="5019194"/>
          </a:xfrm>
          <a:prstGeom prst="rect">
            <a:avLst/>
          </a:prstGeom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1557912" y="3841396"/>
            <a:ext cx="4211870" cy="237681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D2883-1DBB-4A89-BE2A-3AB6A6803E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677" y="3408539"/>
            <a:ext cx="4968936" cy="409006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EB963A41-8B88-4ACE-8A4C-2AC817F7CC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415BD8F-8D07-4C13-B743-263ECD88B3A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81 " pathEditMode="relative" ptsTypes="AA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0 -0.2581 " pathEditMode="relative" ptsTypes="AA">
                      <p:cBhvr>
                        <p:cTn dur="20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side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BB0CE27-C394-4607-98BB-7BA11CE74F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5B3895D-1033-44B5-BEE9-FB4C152506A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0095499">
            <a:off x="7470934" y="2251972"/>
            <a:ext cx="2477110" cy="532655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07CB38BD-06CD-4641-A90C-18CE66C56A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20087460">
            <a:off x="7250598" y="2087988"/>
            <a:ext cx="2902052" cy="563668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Picture Placeholder 31">
            <a:extLst>
              <a:ext uri="{FF2B5EF4-FFF2-40B4-BE49-F238E27FC236}">
                <a16:creationId xmlns:a16="http://schemas.microsoft.com/office/drawing/2014/main" id="{81C825AF-C1C5-44BB-9F0A-1E28516D9E1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rot="20095499">
            <a:off x="11413087" y="3189250"/>
            <a:ext cx="2480710" cy="532137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endParaRPr lang="en-US" dirty="0"/>
          </a:p>
        </p:txBody>
      </p:sp>
      <p:sp>
        <p:nvSpPr>
          <p:cNvPr id="26" name="Text Placeholder 64">
            <a:extLst>
              <a:ext uri="{FF2B5EF4-FFF2-40B4-BE49-F238E27FC236}">
                <a16:creationId xmlns:a16="http://schemas.microsoft.com/office/drawing/2014/main" id="{8001664F-BDA3-427D-9F79-FBB525E0DF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20087460">
            <a:off x="11194429" y="3019296"/>
            <a:ext cx="2902052" cy="563668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9E04B0B-6D10-4EC9-BB96-507F599A1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1740519" cy="396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27" name="logo_blaa" hidden="1">
            <a:extLst>
              <a:ext uri="{FF2B5EF4-FFF2-40B4-BE49-F238E27FC236}">
                <a16:creationId xmlns:a16="http://schemas.microsoft.com/office/drawing/2014/main" id="{B29FC61C-98EE-4D3A-9B34-E80A452758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1740519" cy="396000"/>
          </a:xfrm>
          <a:prstGeom prst="rect">
            <a:avLst/>
          </a:prstGeom>
        </p:spPr>
      </p:pic>
      <p:pic>
        <p:nvPicPr>
          <p:cNvPr id="31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A2371A8-74E8-4EF4-9200-55AAA8D8D8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9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625 -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8" dur="2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0" dur="2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625 -0.238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1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25 -0.23889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5" grpId="0" uiExpand="1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8" grpId="0"/>
      <p:bldP spid="26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0 0 L -0.0625 -0.23889 " pathEditMode="relative" ptsTypes="AA">
                      <p:cBhvr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c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A80CED5-AB6B-4994-B3E6-B97FBE16A8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EDD01A2-4366-4D2C-A0E7-B1B95B71D09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4477" y="1750446"/>
            <a:ext cx="5995752" cy="49352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Picture Placeholder 31">
            <a:extLst>
              <a:ext uri="{FF2B5EF4-FFF2-40B4-BE49-F238E27FC236}">
                <a16:creationId xmlns:a16="http://schemas.microsoft.com/office/drawing/2014/main" id="{26E0B4AE-3913-4C0F-A569-2625D1C2CEE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7230274" y="2275124"/>
            <a:ext cx="5097572" cy="288216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622D3-E2C3-498F-9799-B2CB374E63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25569" y="5636682"/>
            <a:ext cx="3947160" cy="646518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CB4E4-C2B8-4505-B3B2-E7A16D1D597F}"/>
              </a:ext>
            </a:extLst>
          </p:cNvPr>
          <p:cNvSpPr txBox="1"/>
          <p:nvPr userDrawn="1"/>
        </p:nvSpPr>
        <p:spPr>
          <a:xfrm>
            <a:off x="6821714" y="244565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9D396-4FA5-4E05-AA33-A3B2F34FDFD0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5075B-279A-49F7-9EF7-C440206021BF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69F34-0256-46BB-95B6-72F3160484E5}"/>
              </a:ext>
            </a:extLst>
          </p:cNvPr>
          <p:cNvSpPr txBox="1"/>
          <p:nvPr userDrawn="1"/>
        </p:nvSpPr>
        <p:spPr>
          <a:xfrm>
            <a:off x="5054535" y="-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798462A-FDC9-4067-81E1-BA3C406CDC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2044" y="5886736"/>
            <a:ext cx="1740519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27" name="logo_blaa" hidden="1">
            <a:extLst>
              <a:ext uri="{FF2B5EF4-FFF2-40B4-BE49-F238E27FC236}">
                <a16:creationId xmlns:a16="http://schemas.microsoft.com/office/drawing/2014/main" id="{5EBE565C-AEE0-4DEB-8D0F-00533F45C1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1740519" cy="396000"/>
          </a:xfrm>
          <a:prstGeom prst="rect">
            <a:avLst/>
          </a:prstGeom>
        </p:spPr>
      </p:pic>
      <p:pic>
        <p:nvPicPr>
          <p:cNvPr id="30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B8813A4-03AA-4FC3-ABD5-BB99FAE72AD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" y="5886736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6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6" dur="2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3437 -0.1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89 0.17593 L 4.58333E-6 -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9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83 0.10393 L 0.24388 0.2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4" grpId="0"/>
      <p:bldP spid="3" grpId="0" uiExpand="1" build="p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08789 0.17593 L 4.58333E-6 -1.48148E-6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4284" y="-9051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17383 0.10393 L 0.24388 0.20069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3503" y="4838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3D015-6959-4408-9BF2-878E984CDA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7625" y="0"/>
            <a:ext cx="7064375" cy="6858000"/>
          </a:xfrm>
          <a:solidFill>
            <a:srgbClr val="00103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4E92E13-E931-494C-96DF-4A2421B6FE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81497" y="4038600"/>
            <a:ext cx="7810497" cy="2819400"/>
          </a:xfrm>
          <a:custGeom>
            <a:avLst/>
            <a:gdLst>
              <a:gd name="connsiteX0" fmla="*/ 6007097 w 7810497"/>
              <a:gd name="connsiteY0" fmla="*/ 0 h 2819400"/>
              <a:gd name="connsiteX1" fmla="*/ 0 w 7810497"/>
              <a:gd name="connsiteY1" fmla="*/ 0 h 2819400"/>
              <a:gd name="connsiteX2" fmla="*/ 0 w 7810497"/>
              <a:gd name="connsiteY2" fmla="*/ 2819400 h 2819400"/>
              <a:gd name="connsiteX3" fmla="*/ 7810497 w 7810497"/>
              <a:gd name="connsiteY3" fmla="*/ 2819400 h 2819400"/>
              <a:gd name="connsiteX4" fmla="*/ 7810497 w 7810497"/>
              <a:gd name="connsiteY4" fmla="*/ 1803400 h 2819400"/>
              <a:gd name="connsiteX5" fmla="*/ 6007097 w 7810497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0497" h="2819400">
                <a:moveTo>
                  <a:pt x="6007097" y="0"/>
                </a:moveTo>
                <a:lnTo>
                  <a:pt x="0" y="0"/>
                </a:lnTo>
                <a:lnTo>
                  <a:pt x="0" y="2819400"/>
                </a:lnTo>
                <a:lnTo>
                  <a:pt x="7810497" y="2819400"/>
                </a:lnTo>
                <a:lnTo>
                  <a:pt x="7810497" y="1803400"/>
                </a:lnTo>
                <a:cubicBezTo>
                  <a:pt x="7810497" y="807410"/>
                  <a:pt x="7003087" y="0"/>
                  <a:pt x="6007097" y="0"/>
                </a:cubicBezTo>
                <a:close/>
              </a:path>
            </a:pathLst>
          </a:custGeom>
          <a:solidFill>
            <a:srgbClr val="C3C2DC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1ACC01-A937-4271-A7CA-BDC2D6D394D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264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8264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828245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82903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7A88A4F-5ACA-4E7F-97B6-8D5BFDDB03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42480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99A3D1D-B068-40B9-94DE-750DA43F6A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2480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F12E05B-349E-468D-89CE-BFB1E0530AB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28236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B8ED6D48-CFEA-4D2F-80DC-CBDA51FDD9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28236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91AA2C9-234E-4CCE-ABF3-86C69A1A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24" y="2249281"/>
            <a:ext cx="3438925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300">
                <a:solidFill>
                  <a:srgbClr val="00207D"/>
                </a:solidFill>
              </a:defRPr>
            </a:lvl2pPr>
            <a:lvl3pPr>
              <a:defRPr sz="1200">
                <a:solidFill>
                  <a:srgbClr val="00207D"/>
                </a:solidFill>
              </a:defRPr>
            </a:lvl3pPr>
            <a:lvl4pPr>
              <a:defRPr sz="1100">
                <a:solidFill>
                  <a:srgbClr val="00207D"/>
                </a:solidFill>
              </a:defRPr>
            </a:lvl4pPr>
            <a:lvl5pPr>
              <a:defRPr sz="10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465B5-E891-45FD-B2CD-F7832BDB64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B652CA5B-091A-4E89-9203-486E5C39F48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A2D3D61E-049A-48E0-9986-95DEF9C8F2B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122DD4A3-2094-47A6-87DB-03D72FCE8FB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9" name="addin_logo" hidden="1">
            <a:extLst>
              <a:ext uri="{FF2B5EF4-FFF2-40B4-BE49-F238E27FC236}">
                <a16:creationId xmlns:a16="http://schemas.microsoft.com/office/drawing/2014/main" id="{F2DDBE38-7E8E-4049-B6C7-D0729F6C696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0" name="addin_title" hidden="1">
            <a:extLst>
              <a:ext uri="{FF2B5EF4-FFF2-40B4-BE49-F238E27FC236}">
                <a16:creationId xmlns:a16="http://schemas.microsoft.com/office/drawing/2014/main" id="{87107F74-6EEF-4C55-B579-31D86AEE85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1" name="addin_text" hidden="1">
            <a:extLst>
              <a:ext uri="{FF2B5EF4-FFF2-40B4-BE49-F238E27FC236}">
                <a16:creationId xmlns:a16="http://schemas.microsoft.com/office/drawing/2014/main" id="{1CC0094A-8549-4644-B35B-BC8DAAA1AAB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32" name="logo_blaa" hidden="1">
            <a:extLst>
              <a:ext uri="{FF2B5EF4-FFF2-40B4-BE49-F238E27FC236}">
                <a16:creationId xmlns:a16="http://schemas.microsoft.com/office/drawing/2014/main" id="{74F4D905-45C4-4E0E-B62F-DCFCF65837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33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B71465E-2566-409E-9776-30CB5B68C2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)">
    <p:bg>
      <p:bgPr>
        <a:solidFill>
          <a:srgbClr val="CE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C455073B-9561-4C18-AE0B-2DBE98389C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0" y="1720850"/>
            <a:ext cx="6096000" cy="5137150"/>
          </a:xfr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AEB2CF0-BD35-47EE-A838-C4F6293D9F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7429500" y="-1333500"/>
            <a:ext cx="3429000" cy="6096000"/>
          </a:xfrm>
          <a:prstGeom prst="round1Rect">
            <a:avLst>
              <a:gd name="adj" fmla="val 38889"/>
            </a:avLst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3429000"/>
            <a:ext cx="6096000" cy="3429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30D4A27-CB15-4024-A7B2-B0A0FBB527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0" y="0"/>
            <a:ext cx="6096000" cy="3429000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1600" y="3772800"/>
            <a:ext cx="556597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  <a:solidFill>
            <a:srgbClr val="0000FE">
              <a:alpha val="0"/>
            </a:srgbClr>
          </a:solidFill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253810" cy="430887"/>
          </a:xfrm>
          <a:solidFill>
            <a:srgbClr val="0000FE">
              <a:alpha val="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3579248" y="1073070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8D130-C5B1-450A-822A-5F08E950A7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29600" y="1846800"/>
            <a:ext cx="2713758" cy="1241425"/>
          </a:xfrm>
        </p:spPr>
        <p:txBody>
          <a:bodyPr/>
          <a:lstStyle>
            <a:lvl1pPr marL="0" indent="0">
              <a:buNone/>
              <a:defRPr sz="10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3772800"/>
            <a:ext cx="4660900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5B7438E-AE75-4FF7-BC5E-B7C2C0CE59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4BDD34D-E03D-4646-867F-0721BEFA75DC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firefarg1, firefarg2</a:t>
            </a:r>
          </a:p>
        </p:txBody>
      </p:sp>
      <p:sp>
        <p:nvSpPr>
          <p:cNvPr id="29" name="addin_colorbox" hidden="1">
            <a:extLst>
              <a:ext uri="{FF2B5EF4-FFF2-40B4-BE49-F238E27FC236}">
                <a16:creationId xmlns:a16="http://schemas.microsoft.com/office/drawing/2014/main" id="{9E04BAB5-E565-4580-A95D-A8DBBBA206C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0" name="addin_background" hidden="1">
            <a:extLst>
              <a:ext uri="{FF2B5EF4-FFF2-40B4-BE49-F238E27FC236}">
                <a16:creationId xmlns:a16="http://schemas.microsoft.com/office/drawing/2014/main" id="{20312245-3B2C-45E0-A41F-9880DECB8AA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1" name="addin_logo" hidden="1">
            <a:extLst>
              <a:ext uri="{FF2B5EF4-FFF2-40B4-BE49-F238E27FC236}">
                <a16:creationId xmlns:a16="http://schemas.microsoft.com/office/drawing/2014/main" id="{0555D013-45BB-4434-BCD4-CA50C4FDF50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title" hidden="1">
            <a:extLst>
              <a:ext uri="{FF2B5EF4-FFF2-40B4-BE49-F238E27FC236}">
                <a16:creationId xmlns:a16="http://schemas.microsoft.com/office/drawing/2014/main" id="{3293E258-4BAB-4E3E-B382-2BF51368333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3" name="addin_text" hidden="1">
            <a:extLst>
              <a:ext uri="{FF2B5EF4-FFF2-40B4-BE49-F238E27FC236}">
                <a16:creationId xmlns:a16="http://schemas.microsoft.com/office/drawing/2014/main" id="{F306448A-BC82-40F1-B842-B6DB578BF4F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4" name="addin_spestext" hidden="1">
            <a:extLst>
              <a:ext uri="{FF2B5EF4-FFF2-40B4-BE49-F238E27FC236}">
                <a16:creationId xmlns:a16="http://schemas.microsoft.com/office/drawing/2014/main" id="{28414EB4-7508-47EB-8178-87FDD9A0F47B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E3844F34-BF24-4DE8-8F36-35D26CD26D68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CBF3C7C-55B9-484F-8323-BAF8BDA704CE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06FD54A-FD2A-49F0-83FB-443C74F64F15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8FD9630B-D6BC-493A-BBE8-569F372E8290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1A0D69A-9581-4EBF-B323-5DB0479996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4194000"/>
            <a:ext cx="4660899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EC8A8337-24E7-481A-8588-D5597050FC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11600" y="4194000"/>
            <a:ext cx="5565974" cy="78556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5F335A74-0045-4431-93C5-38BA94BA922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291600" y="910800"/>
            <a:ext cx="2685974" cy="48487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43" name="logo_blaa" hidden="1">
            <a:extLst>
              <a:ext uri="{FF2B5EF4-FFF2-40B4-BE49-F238E27FC236}">
                <a16:creationId xmlns:a16="http://schemas.microsoft.com/office/drawing/2014/main" id="{F6A30173-86E4-4825-83AB-ADD36C38C4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4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3DA2F77-0ADC-4ADC-954D-31451B70D8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03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, 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F04CD96-D11A-4B44-912B-ADD88AA349C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0108" y="2411834"/>
            <a:ext cx="4077730" cy="4446166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0E0BD-BA45-4A7E-A9CC-E715CDB8E7C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077730" y="0"/>
            <a:ext cx="4036542" cy="4316164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4400294" y="3144021"/>
            <a:ext cx="3397251" cy="4030705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60C567-3FD3-4899-98EB-BA303D6775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8422761" y="-308490"/>
            <a:ext cx="3460748" cy="4077730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CECDE7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0"/>
            <a:ext cx="4083566" cy="6858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6959" y="4114895"/>
            <a:ext cx="3080679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9182117" y="4069602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1228528"/>
            <a:ext cx="3253812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D7576959-282F-48A7-93E6-CDC621CBBB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72509" y="167205"/>
            <a:ext cx="350506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Mellomtittel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77FC5C6-3FFB-4293-812F-50F87293B3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DE7A0B9B-A159-4769-AA7E-43F8A26DEAA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firefarg3, firefarg4</a:t>
            </a:r>
          </a:p>
        </p:txBody>
      </p:sp>
      <p:sp>
        <p:nvSpPr>
          <p:cNvPr id="28" name="addin_colorbox" hidden="1">
            <a:extLst>
              <a:ext uri="{FF2B5EF4-FFF2-40B4-BE49-F238E27FC236}">
                <a16:creationId xmlns:a16="http://schemas.microsoft.com/office/drawing/2014/main" id="{A723CA78-23AE-48CA-B30D-BC65F7A9A3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background" hidden="1">
            <a:extLst>
              <a:ext uri="{FF2B5EF4-FFF2-40B4-BE49-F238E27FC236}">
                <a16:creationId xmlns:a16="http://schemas.microsoft.com/office/drawing/2014/main" id="{FDB0DF5E-1B59-4D22-8E8C-0E8E2795D31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CC87C9FE-39EB-4A6D-868B-7B8E1B4B3B1C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3" name="addin_title" hidden="1">
            <a:extLst>
              <a:ext uri="{FF2B5EF4-FFF2-40B4-BE49-F238E27FC236}">
                <a16:creationId xmlns:a16="http://schemas.microsoft.com/office/drawing/2014/main" id="{2147B6EF-8E5B-42EE-B44C-8A50E0911D9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4" name="addin_text" hidden="1">
            <a:extLst>
              <a:ext uri="{FF2B5EF4-FFF2-40B4-BE49-F238E27FC236}">
                <a16:creationId xmlns:a16="http://schemas.microsoft.com/office/drawing/2014/main" id="{F117A96B-03C2-43F0-BDD8-8161858E432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6" name="addin_image" hidden="1">
            <a:extLst>
              <a:ext uri="{FF2B5EF4-FFF2-40B4-BE49-F238E27FC236}">
                <a16:creationId xmlns:a16="http://schemas.microsoft.com/office/drawing/2014/main" id="{870B3DFC-356E-466E-A04C-39E936E6E326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6D39FA83-C4E7-4637-ABFB-525099A04B9B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A7530B15-9197-446D-BAD0-B354241C94F9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2CFCD8F-01FE-4654-871C-7FF1504A9466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73D33CA6-FE73-4DD0-A18B-77AA905F72DD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2CE2E79D-4BE6-4DCF-BE36-0B43C13C47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1695722"/>
            <a:ext cx="3253811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8AE6BBE8-A093-48FC-8519-587B0A829EB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472510" y="603919"/>
            <a:ext cx="3505064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08CD107A-6138-4458-8580-DDA462984F8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06960" y="4551609"/>
            <a:ext cx="3080680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44" name="logo_blaa" hidden="1">
            <a:extLst>
              <a:ext uri="{FF2B5EF4-FFF2-40B4-BE49-F238E27FC236}">
                <a16:creationId xmlns:a16="http://schemas.microsoft.com/office/drawing/2014/main" id="{613AC866-7F66-47F7-BE92-E35C65D86C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4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6B32EE5-04E7-46C2-879D-B4305AB9F8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21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5270105" y="-63898"/>
            <a:ext cx="4292600" cy="9551195"/>
          </a:xfrm>
          <a:prstGeom prst="round1Rect">
            <a:avLst>
              <a:gd name="adj" fmla="val 43590"/>
            </a:avLst>
          </a:pr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273029" y="634781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3029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Navn</a:t>
            </a:r>
            <a:endParaRPr lang="en-US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328" y="407521"/>
            <a:ext cx="6746085" cy="1284754"/>
          </a:xfrm>
        </p:spPr>
        <p:txBody>
          <a:bodyPr anchor="ctr"/>
          <a:lstStyle>
            <a:lvl1pPr>
              <a:lnSpc>
                <a:spcPct val="90000"/>
              </a:lnSpc>
              <a:defRPr sz="10000">
                <a:solidFill>
                  <a:srgbClr val="00207D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8846015-2A3B-446D-A0B8-D29C61C01F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63755" y="6112838"/>
            <a:ext cx="1846659" cy="153888"/>
          </a:xfrm>
          <a:solidFill>
            <a:srgbClr val="0000FF">
              <a:alpha val="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 err="1"/>
              <a:t>Sted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B9BD4B98-07E6-4F80-AF51-2316CD968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63755" y="6347818"/>
            <a:ext cx="1846659" cy="15388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9BF6C8A6-65BE-42D3-BEB6-7005D686B5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10800000">
            <a:off x="7561943" y="0"/>
            <a:ext cx="4630057" cy="6858001"/>
          </a:xfrm>
          <a:prstGeom prst="round1Rect">
            <a:avLst>
              <a:gd name="adj" fmla="val 47979"/>
            </a:avLst>
          </a:prstGeom>
          <a:solidFill>
            <a:srgbClr val="00579E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96F1FE8-28E4-4C92-9D93-7B8DCD67097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1BD38ED4-B725-4AAB-9487-255EBB7049C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siste1, siste2, siste3, siste4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6F4D908F-B453-4F18-BE82-ACB5B2DA82B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FC09F4C-2DCB-4C69-9F83-FBEF8B9EA1E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052BDCAC-5BC9-42C5-8C89-4398E2F45DA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305CCF73-19C7-4C9B-893D-1D0A7E0B1B9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03A08D40-C143-4FDB-834C-4EDCBBAB098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spestext" hidden="1">
            <a:extLst>
              <a:ext uri="{FF2B5EF4-FFF2-40B4-BE49-F238E27FC236}">
                <a16:creationId xmlns:a16="http://schemas.microsoft.com/office/drawing/2014/main" id="{282BCBC8-4FEA-4F9A-A003-2C640A6FBC6E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addin_spestext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57286-2074-4AB7-850D-1D7DDD1937D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8608" y="6115219"/>
            <a:ext cx="1640683" cy="46166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 dirty="0">
                <a:solidFill>
                  <a:srgbClr val="00207D"/>
                </a:solidFill>
              </a:rPr>
              <a:t>Sparebank1.no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Facebook.com/sb1.no</a:t>
            </a:r>
          </a:p>
          <a:p>
            <a:r>
              <a:rPr lang="en-US" sz="1000" dirty="0">
                <a:solidFill>
                  <a:srgbClr val="00207D"/>
                </a:solidFill>
              </a:rPr>
              <a:t>@sb1ostlandet</a:t>
            </a:r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2DB8AE09-CD4A-45F7-950C-8FF439D201A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7" name="logo_blaa" hidden="1">
            <a:extLst>
              <a:ext uri="{FF2B5EF4-FFF2-40B4-BE49-F238E27FC236}">
                <a16:creationId xmlns:a16="http://schemas.microsoft.com/office/drawing/2014/main" id="{909C7D05-F0CF-4BB3-B6ED-910E222AB7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28ADBDB-48A5-4DBB-86A3-674876C5E5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578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D75FC5D-6F55-45E1-BA2B-4AD0149F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B5EFC96-E4EE-4FE8-B92E-AF05CED0CD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93031825-807F-472B-AF88-ED6DD1CD310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D84F1E6E-F1BA-4219-A7A6-F50B1C2A1EE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DC5899DE-05C4-455E-9646-5E8813CF710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BACC81DC-258C-49C1-8853-1FE54172C6A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087211ED-582A-466E-942B-54ECB00D05C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81C5F396-DEF8-49C6-8C44-EC521A266BB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CC553603-FD45-4064-8955-273267A9A2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1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AB31427-7DAB-4704-8301-D14C7B4FEC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18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002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3DDD0D1-7607-4D30-B017-29557565B7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24148" y="0"/>
            <a:ext cx="9467852" cy="5341258"/>
          </a:xfrm>
          <a:custGeom>
            <a:avLst/>
            <a:gdLst>
              <a:gd name="connsiteX0" fmla="*/ 13212 w 9467852"/>
              <a:gd name="connsiteY0" fmla="*/ 0 h 5341258"/>
              <a:gd name="connsiteX1" fmla="*/ 9467852 w 9467852"/>
              <a:gd name="connsiteY1" fmla="*/ 0 h 5341258"/>
              <a:gd name="connsiteX2" fmla="*/ 9467852 w 9467852"/>
              <a:gd name="connsiteY2" fmla="*/ 2559831 h 5341258"/>
              <a:gd name="connsiteX3" fmla="*/ 9387475 w 9467852"/>
              <a:gd name="connsiteY3" fmla="*/ 2726709 h 5341258"/>
              <a:gd name="connsiteX4" fmla="*/ 4995184 w 9467852"/>
              <a:gd name="connsiteY4" fmla="*/ 5341258 h 5341258"/>
              <a:gd name="connsiteX5" fmla="*/ 0 w 9467852"/>
              <a:gd name="connsiteY5" fmla="*/ 345373 h 5341258"/>
              <a:gd name="connsiteX6" fmla="*/ 6500 w 9467852"/>
              <a:gd name="connsiteY6" fmla="*/ 88286 h 534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7852" h="5341258">
                <a:moveTo>
                  <a:pt x="13212" y="0"/>
                </a:moveTo>
                <a:lnTo>
                  <a:pt x="9467852" y="0"/>
                </a:lnTo>
                <a:lnTo>
                  <a:pt x="9467852" y="2559831"/>
                </a:lnTo>
                <a:lnTo>
                  <a:pt x="9387475" y="2726709"/>
                </a:lnTo>
                <a:cubicBezTo>
                  <a:pt x="8541594" y="4284052"/>
                  <a:pt x="6891833" y="5341258"/>
                  <a:pt x="4995184" y="5341258"/>
                </a:cubicBezTo>
                <a:cubicBezTo>
                  <a:pt x="2236421" y="5341258"/>
                  <a:pt x="0" y="3104524"/>
                  <a:pt x="0" y="345373"/>
                </a:cubicBezTo>
                <a:cubicBezTo>
                  <a:pt x="0" y="259150"/>
                  <a:pt x="2184" y="173436"/>
                  <a:pt x="6500" y="8828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54327" y="50800"/>
            <a:ext cx="6837674" cy="6807200"/>
          </a:xfrm>
          <a:custGeom>
            <a:avLst/>
            <a:gdLst>
              <a:gd name="connsiteX0" fmla="*/ 6805412 w 6837674"/>
              <a:gd name="connsiteY0" fmla="*/ 0 h 6807200"/>
              <a:gd name="connsiteX1" fmla="*/ 6837674 w 6837674"/>
              <a:gd name="connsiteY1" fmla="*/ 822 h 6807200"/>
              <a:gd name="connsiteX2" fmla="*/ 6837674 w 6837674"/>
              <a:gd name="connsiteY2" fmla="*/ 6807200 h 6807200"/>
              <a:gd name="connsiteX3" fmla="*/ 0 w 6837674"/>
              <a:gd name="connsiteY3" fmla="*/ 6807200 h 6807200"/>
              <a:gd name="connsiteX4" fmla="*/ 7582 w 6837674"/>
              <a:gd name="connsiteY4" fmla="*/ 6505088 h 6807200"/>
              <a:gd name="connsiteX5" fmla="*/ 6805412 w 6837674"/>
              <a:gd name="connsiteY5" fmla="*/ 0 h 680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7674" h="6807200">
                <a:moveTo>
                  <a:pt x="6805412" y="0"/>
                </a:moveTo>
                <a:lnTo>
                  <a:pt x="6837674" y="822"/>
                </a:lnTo>
                <a:lnTo>
                  <a:pt x="6837674" y="6807200"/>
                </a:lnTo>
                <a:lnTo>
                  <a:pt x="0" y="6807200"/>
                </a:lnTo>
                <a:lnTo>
                  <a:pt x="7582" y="6505088"/>
                </a:lnTo>
                <a:cubicBezTo>
                  <a:pt x="189887" y="2881528"/>
                  <a:pt x="3163658" y="0"/>
                  <a:pt x="6805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821C79A-09F0-415C-ABA8-F68C1FBFB8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8399" y="2474118"/>
            <a:ext cx="2082800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E87C030-834C-4DD1-ACF4-9E176AA7FB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35" y="2474118"/>
            <a:ext cx="308763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A815E2-8392-4901-B494-FC72347B4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D4BFF5A0-D5F1-466F-8F8F-752A0CF7B9F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2703FF8-08E6-435B-BC69-B46322B3C88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86BCDAB5-94E1-4029-873A-6AAA0DF90F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420A2D1-A6FA-4817-8190-221B5B1AC7F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39DA551-001F-4769-BA32-95ED85E0D8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DA1777B3-13AE-4111-8C56-F4E837BF47B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F74E35BB-3239-4B07-AEB8-6D0E5BDC129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AD37ADCA-A070-41B8-83EF-356E4C4865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7A0C913-48F1-4CEF-9306-F64C91F274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80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04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10B15B95-7E4F-49BD-86F8-CD48FDE599A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7" name="addin_colorbox" hidden="1">
            <a:extLst>
              <a:ext uri="{FF2B5EF4-FFF2-40B4-BE49-F238E27FC236}">
                <a16:creationId xmlns:a16="http://schemas.microsoft.com/office/drawing/2014/main" id="{60F511CE-520D-4D58-978B-A742962CBB1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8309DFEF-9575-4318-B437-CBFF2E4AF83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9" name="addin_logo" hidden="1">
            <a:extLst>
              <a:ext uri="{FF2B5EF4-FFF2-40B4-BE49-F238E27FC236}">
                <a16:creationId xmlns:a16="http://schemas.microsoft.com/office/drawing/2014/main" id="{67036A9A-33C9-40AC-910B-E05856E9B2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09D6E0DE-92FA-4CF9-95A6-8B562FF54A9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CCFE1FC6-4BD8-45F8-B934-22BCC395D00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6A144EF-35F3-4471-82EB-B8135768E08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8DB41676-6F48-4F54-9C66-8777E99768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1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0CE521A-9591-423A-BEA1-7823B8E9E4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08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evende bakgrunn 1" descr="Levende bakgrunn 1">
            <a:extLst>
              <a:ext uri="{FF2B5EF4-FFF2-40B4-BE49-F238E27FC236}">
                <a16:creationId xmlns:a16="http://schemas.microsoft.com/office/drawing/2014/main" id="{902AFA99-DB3C-4EA2-8EB5-150A887A50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7" y="6245941"/>
            <a:ext cx="1740519" cy="396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BDB705D4-301E-4A9A-B0CA-85132C564A97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A03EED51-F33F-4CDC-9C84-9D4A26E199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F3C913-3545-48D2-A981-905EC21F83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evende bakgrunn 3_loop" descr="Levende bakgrunn 3_loop">
            <a:extLst>
              <a:ext uri="{FF2B5EF4-FFF2-40B4-BE49-F238E27FC236}">
                <a16:creationId xmlns:a16="http://schemas.microsoft.com/office/drawing/2014/main" id="{172DB947-6D78-4E6D-8CC2-57FA8919CB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7" y="6245941"/>
            <a:ext cx="1740519" cy="396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6BB1081E-8C3F-423C-A678-8BA9830597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FEE0390-6CFF-490F-8D06-F494DD41E2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7" y="6245941"/>
            <a:ext cx="1740519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Én klar tale_Small">
            <a:extLst>
              <a:ext uri="{FF2B5EF4-FFF2-40B4-BE49-F238E27FC236}">
                <a16:creationId xmlns:a16="http://schemas.microsoft.com/office/drawing/2014/main" id="{C4E7F5B9-7211-4D5E-9660-E42C89413EB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58144BBB-2C33-42D3-8998-047EBF9754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23F150E-5065-4496-A6C2-C699C35B5A2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7" y="6245941"/>
            <a:ext cx="1740519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Animasjon_Skape rom_Small">
            <a:extLst>
              <a:ext uri="{FF2B5EF4-FFF2-40B4-BE49-F238E27FC236}">
                <a16:creationId xmlns:a16="http://schemas.microsoft.com/office/drawing/2014/main" id="{3334B1F6-4488-4769-89A9-8DE1F48562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95048588-1490-4325-87E8-E498591AD6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C7A55B6-DE33-47C3-9B89-718F276E6C8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7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7" y="6245941"/>
            <a:ext cx="1740519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Animasjonen starter automatisk i lysbildefremvisning</a:t>
            </a:r>
          </a:p>
          <a:p>
            <a:pPr algn="ctr"/>
            <a:r>
              <a:rPr lang="nb-NO" dirty="0"/>
              <a:t>Test med å trykke Shift+F5</a:t>
            </a:r>
          </a:p>
        </p:txBody>
      </p:sp>
      <p:pic>
        <p:nvPicPr>
          <p:cNvPr id="3" name="Sammen">
            <a:extLst>
              <a:ext uri="{FF2B5EF4-FFF2-40B4-BE49-F238E27FC236}">
                <a16:creationId xmlns:a16="http://schemas.microsoft.com/office/drawing/2014/main" id="{E615C148-FB3A-4F63-88D8-B13C677070D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F5855D1D-E898-4182-B9F7-41EFC5E0F9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471EE7C-FCB3-4F86-A053-5169CE583BF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Mac (Animasjon)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A80CED5-AB6B-4994-B3E6-B97FBE16A8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2" y="1"/>
            <a:ext cx="6095999" cy="6857998"/>
          </a:xfrm>
          <a:custGeom>
            <a:avLst/>
            <a:gdLst>
              <a:gd name="connsiteX0" fmla="*/ 1649621 w 6095999"/>
              <a:gd name="connsiteY0" fmla="*/ 0 h 6857998"/>
              <a:gd name="connsiteX1" fmla="*/ 6095999 w 6095999"/>
              <a:gd name="connsiteY1" fmla="*/ 0 h 6857998"/>
              <a:gd name="connsiteX2" fmla="*/ 6095999 w 6095999"/>
              <a:gd name="connsiteY2" fmla="*/ 6857998 h 6857998"/>
              <a:gd name="connsiteX3" fmla="*/ 1650155 w 6095999"/>
              <a:gd name="connsiteY3" fmla="*/ 6857998 h 6857998"/>
              <a:gd name="connsiteX4" fmla="*/ 1597925 w 6095999"/>
              <a:gd name="connsiteY4" fmla="*/ 6816955 h 6857998"/>
              <a:gd name="connsiteX5" fmla="*/ 0 w 6095999"/>
              <a:gd name="connsiteY5" fmla="*/ 3428789 h 6857998"/>
              <a:gd name="connsiteX6" fmla="*/ 1597925 w 6095999"/>
              <a:gd name="connsiteY6" fmla="*/ 4062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7998">
                <a:moveTo>
                  <a:pt x="1649621" y="0"/>
                </a:moveTo>
                <a:lnTo>
                  <a:pt x="6095999" y="0"/>
                </a:lnTo>
                <a:lnTo>
                  <a:pt x="6095999" y="6857998"/>
                </a:lnTo>
                <a:lnTo>
                  <a:pt x="1650155" y="6857998"/>
                </a:lnTo>
                <a:lnTo>
                  <a:pt x="1597925" y="6816955"/>
                </a:lnTo>
                <a:cubicBezTo>
                  <a:pt x="622032" y="6011615"/>
                  <a:pt x="0" y="4792841"/>
                  <a:pt x="0" y="3428789"/>
                </a:cubicBezTo>
                <a:cubicBezTo>
                  <a:pt x="0" y="2064738"/>
                  <a:pt x="622032" y="845963"/>
                  <a:pt x="1597925" y="40623"/>
                </a:cubicBezTo>
                <a:close/>
              </a:path>
            </a:pathLst>
          </a:custGeom>
          <a:solidFill>
            <a:srgbClr val="042478"/>
          </a:solidFill>
        </p:spPr>
        <p:txBody>
          <a:bodyPr wrap="square">
            <a:no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42478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526EE899-D5E9-4D5E-880C-C006EB3F14F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clr3, clr4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Title 13">
            <a:extLst>
              <a:ext uri="{FF2B5EF4-FFF2-40B4-BE49-F238E27FC236}">
                <a16:creationId xmlns:a16="http://schemas.microsoft.com/office/drawing/2014/main" id="{F2EC2875-A8E4-4C69-9D40-24A9CCC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206151"/>
            <a:ext cx="4695079" cy="1251744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4247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6E809E9-2EE0-4D5E-ABD5-7560E83DF0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15913" y="2819152"/>
            <a:ext cx="4695079" cy="2687638"/>
          </a:xfrm>
        </p:spPr>
        <p:txBody>
          <a:bodyPr/>
          <a:lstStyle>
            <a:lvl1pPr>
              <a:defRPr sz="1400">
                <a:solidFill>
                  <a:srgbClr val="042478"/>
                </a:solidFill>
              </a:defRPr>
            </a:lvl1pPr>
            <a:lvl2pPr>
              <a:defRPr sz="1200">
                <a:solidFill>
                  <a:srgbClr val="042478"/>
                </a:solidFill>
              </a:defRPr>
            </a:lvl2pPr>
            <a:lvl3pPr>
              <a:defRPr sz="1100">
                <a:solidFill>
                  <a:srgbClr val="042478"/>
                </a:solidFill>
              </a:defRPr>
            </a:lvl3pPr>
            <a:lvl4pPr>
              <a:defRPr sz="1000">
                <a:solidFill>
                  <a:srgbClr val="042478"/>
                </a:solidFill>
              </a:defRPr>
            </a:lvl4pPr>
            <a:lvl5pPr>
              <a:defRPr sz="900">
                <a:solidFill>
                  <a:srgbClr val="042478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27" name="Logo">
            <a:extLst>
              <a:ext uri="{FF2B5EF4-FFF2-40B4-BE49-F238E27FC236}">
                <a16:creationId xmlns:a16="http://schemas.microsoft.com/office/drawing/2014/main" id="{6FA45245-CF0F-4C62-9C54-940D34644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5837638"/>
            <a:ext cx="507600" cy="507600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EDD01A2-4366-4D2C-A0E7-B1B95B71D09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4477" y="1750446"/>
            <a:ext cx="5995752" cy="493526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Picture Placeholder 31">
            <a:extLst>
              <a:ext uri="{FF2B5EF4-FFF2-40B4-BE49-F238E27FC236}">
                <a16:creationId xmlns:a16="http://schemas.microsoft.com/office/drawing/2014/main" id="{26E0B4AE-3913-4C0F-A569-2625D1C2CEE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21127143">
            <a:off x="7230274" y="2275124"/>
            <a:ext cx="5097572" cy="288216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4400" baseline="0"/>
            </a:lvl1pPr>
          </a:lstStyle>
          <a:p>
            <a:r>
              <a:rPr lang="en-US" dirty="0"/>
              <a:t>Sett inn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meny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622D3-E2C3-498F-9799-B2CB374E63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25569" y="5636682"/>
            <a:ext cx="3947160" cy="646518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CB4E4-C2B8-4505-B3B2-E7A16D1D597F}"/>
              </a:ext>
            </a:extLst>
          </p:cNvPr>
          <p:cNvSpPr txBox="1"/>
          <p:nvPr userDrawn="1"/>
        </p:nvSpPr>
        <p:spPr>
          <a:xfrm>
            <a:off x="6821714" y="244565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9D396-4FA5-4E05-AA33-A3B2F34FDFD0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5075B-279A-49F7-9EF7-C440206021BF}"/>
              </a:ext>
            </a:extLst>
          </p:cNvPr>
          <p:cNvSpPr txBox="1"/>
          <p:nvPr userDrawn="1"/>
        </p:nvSpPr>
        <p:spPr>
          <a:xfrm>
            <a:off x="6778171" y="26851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69F34-0256-46BB-95B6-72F3160484E5}"/>
              </a:ext>
            </a:extLst>
          </p:cNvPr>
          <p:cNvSpPr txBox="1"/>
          <p:nvPr userDrawn="1"/>
        </p:nvSpPr>
        <p:spPr>
          <a:xfrm>
            <a:off x="5054535" y="-243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7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6" dur="2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-0.14167 " pathEditMode="relative" ptsTypes="AA">
                                      <p:cBhvr>
                                        <p:cTn id="8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3437 -0.1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89 0.17593 L 4.58333E-6 -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9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83 0.10393 L 0.24388 0.2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>
        <p:tmplLst>
          <p:tmpl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  <p:tmpl lvl="1">
            <p:tnLst>
              <p:par>
                <p:cTn presetID="0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 0 L -0.03437 -0.14167 " pathEditMode="relative" ptsTypes="AA">
                      <p:cBhvr>
                        <p:cTn dur="2000" fill="hold"/>
                        <p:tgtEl>
                          <p:spTgt spid="2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</p:childTnLst>
                </p:cTn>
              </p:par>
            </p:tnLst>
          </p:tmpl>
        </p:tmplLst>
      </p:bldP>
      <p:bldP spid="24" grpId="0"/>
      <p:bldP spid="3" grpId="0" uiExpand="1" build="p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08789 0.17593 L 4.58333E-6 -1.48148E-6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4284" y="-9051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0.17383 0.10393 L 0.24388 0.20069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3503" y="4838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1251" y="342721"/>
            <a:ext cx="10629499" cy="393955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88B3B-2183-4619-A9CC-821E0521D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6406720"/>
            <a:ext cx="1374157" cy="2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883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81255" y="1508788"/>
            <a:ext cx="4793711" cy="448462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1867"/>
            </a:lvl3pPr>
            <a:lvl4pPr>
              <a:defRPr sz="1600"/>
            </a:lvl4pPr>
            <a:lvl5pPr>
              <a:defRPr sz="1467"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616256" y="1508787"/>
            <a:ext cx="4794491" cy="448462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1867"/>
            </a:lvl3pPr>
            <a:lvl4pPr>
              <a:defRPr sz="1600"/>
            </a:lvl4pPr>
            <a:lvl5pPr>
              <a:defRPr sz="1467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781051" y="740701"/>
            <a:ext cx="10629900" cy="287867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307D21-D0A1-40DA-A65E-C2443618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6406720"/>
            <a:ext cx="1374157" cy="2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8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Bullets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F05E5-4985-4C05-9562-7EDA2EA06F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635" y="2474119"/>
            <a:ext cx="4283866" cy="2398823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7452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3pPr>
            <a:lvl4pPr marL="163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4pPr>
            <a:lvl5pPr marL="20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D9509D-1F87-4CAD-BC94-A4964D7947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74D0B008-DE7E-47CB-875B-CF47AB39A06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clr_fargeboks3, clr_fargeboks4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1BD67AD2-2095-475B-A5AD-628752A6DD2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7E11CD56-B9C0-419B-8A36-BB48536752F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0093EA9-B48E-408D-BF34-563BEACBA4D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C32B9E1F-DA12-4F53-805F-DC377D7702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D6980C80-9C4B-40C0-9EBB-CAF66C85577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18C0116C-C2F0-4272-B65F-C60714918693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B7BC6600-B857-4DD2-B7C9-0E004A6DAE2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719DFD62-8FDD-4053-A10E-D736FF105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A2BDEA7-EA7C-4CDE-8153-AED24C51B2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565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under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1251" y="342721"/>
            <a:ext cx="10629499" cy="393955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781051" y="1509184"/>
            <a:ext cx="10629900" cy="4608115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781051" y="740701"/>
            <a:ext cx="10629900" cy="287867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DA508-02A8-4986-9638-0DF1539D9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6406720"/>
            <a:ext cx="1374157" cy="2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8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CDE15B9-BBD7-42A7-B667-4AABA43933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6118" y="0"/>
            <a:ext cx="6908798" cy="3589020"/>
          </a:xfrm>
          <a:custGeom>
            <a:avLst/>
            <a:gdLst>
              <a:gd name="connsiteX0" fmla="*/ 53674 w 6908798"/>
              <a:gd name="connsiteY0" fmla="*/ 0 h 3589020"/>
              <a:gd name="connsiteX1" fmla="*/ 6855124 w 6908798"/>
              <a:gd name="connsiteY1" fmla="*/ 0 h 3589020"/>
              <a:gd name="connsiteX2" fmla="*/ 6890963 w 6908798"/>
              <a:gd name="connsiteY2" fmla="*/ 208491 h 3589020"/>
              <a:gd name="connsiteX3" fmla="*/ 6908798 w 6908798"/>
              <a:gd name="connsiteY3" fmla="*/ 522069 h 3589020"/>
              <a:gd name="connsiteX4" fmla="*/ 3454399 w 6908798"/>
              <a:gd name="connsiteY4" fmla="*/ 3589020 h 3589020"/>
              <a:gd name="connsiteX5" fmla="*/ 0 w 6908798"/>
              <a:gd name="connsiteY5" fmla="*/ 522069 h 3589020"/>
              <a:gd name="connsiteX6" fmla="*/ 17835 w 6908798"/>
              <a:gd name="connsiteY6" fmla="*/ 208491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8798" h="3589020">
                <a:moveTo>
                  <a:pt x="53674" y="0"/>
                </a:moveTo>
                <a:lnTo>
                  <a:pt x="6855124" y="0"/>
                </a:lnTo>
                <a:lnTo>
                  <a:pt x="6890963" y="208491"/>
                </a:lnTo>
                <a:cubicBezTo>
                  <a:pt x="6902757" y="311593"/>
                  <a:pt x="6908798" y="416205"/>
                  <a:pt x="6908798" y="522069"/>
                </a:cubicBezTo>
                <a:cubicBezTo>
                  <a:pt x="6908798" y="2215899"/>
                  <a:pt x="5362211" y="3589020"/>
                  <a:pt x="3454399" y="3589020"/>
                </a:cubicBezTo>
                <a:cubicBezTo>
                  <a:pt x="1546587" y="3589020"/>
                  <a:pt x="0" y="2215899"/>
                  <a:pt x="0" y="522069"/>
                </a:cubicBezTo>
                <a:cubicBezTo>
                  <a:pt x="0" y="416205"/>
                  <a:pt x="6042" y="311593"/>
                  <a:pt x="17835" y="208491"/>
                </a:cubicBezTo>
                <a:close/>
              </a:path>
            </a:pathLst>
          </a:custGeom>
          <a:solidFill>
            <a:srgbClr val="F3DED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5C2C1ED-04B4-4BB0-995F-FBE0210316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9258" y="1"/>
            <a:ext cx="6502743" cy="5821831"/>
          </a:xfrm>
          <a:custGeom>
            <a:avLst/>
            <a:gdLst>
              <a:gd name="connsiteX0" fmla="*/ 641777 w 6502743"/>
              <a:gd name="connsiteY0" fmla="*/ 0 h 5821831"/>
              <a:gd name="connsiteX1" fmla="*/ 6502743 w 6502743"/>
              <a:gd name="connsiteY1" fmla="*/ 0 h 5821831"/>
              <a:gd name="connsiteX2" fmla="*/ 6502743 w 6502743"/>
              <a:gd name="connsiteY2" fmla="*/ 4581393 h 5821831"/>
              <a:gd name="connsiteX3" fmla="*/ 6368283 w 6502743"/>
              <a:gd name="connsiteY3" fmla="*/ 4729320 h 5821831"/>
              <a:gd name="connsiteX4" fmla="*/ 3730454 w 6502743"/>
              <a:gd name="connsiteY4" fmla="*/ 5821831 h 5821831"/>
              <a:gd name="connsiteX5" fmla="*/ 0 w 6502743"/>
              <a:gd name="connsiteY5" fmla="*/ 2091765 h 5821831"/>
              <a:gd name="connsiteX6" fmla="*/ 637103 w 6502743"/>
              <a:gd name="connsiteY6" fmla="*/ 6249 h 582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2743" h="5821831">
                <a:moveTo>
                  <a:pt x="641777" y="0"/>
                </a:moveTo>
                <a:lnTo>
                  <a:pt x="6502743" y="0"/>
                </a:lnTo>
                <a:lnTo>
                  <a:pt x="6502743" y="4581393"/>
                </a:lnTo>
                <a:lnTo>
                  <a:pt x="6368283" y="4729320"/>
                </a:lnTo>
                <a:cubicBezTo>
                  <a:pt x="5693204" y="5404330"/>
                  <a:pt x="4760591" y="5821831"/>
                  <a:pt x="3730454" y="5821831"/>
                </a:cubicBezTo>
                <a:cubicBezTo>
                  <a:pt x="1670181" y="5821831"/>
                  <a:pt x="0" y="4151824"/>
                  <a:pt x="0" y="2091765"/>
                </a:cubicBezTo>
                <a:cubicBezTo>
                  <a:pt x="0" y="1319243"/>
                  <a:pt x="234870" y="601572"/>
                  <a:pt x="637103" y="62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4952257"/>
            <a:ext cx="5912646" cy="969496"/>
          </a:xfrm>
        </p:spPr>
        <p:txBody>
          <a:bodyPr anchor="b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5976769"/>
            <a:ext cx="591264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0380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7CC54D-2DC9-48B2-9120-D93F728550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B2FE8A8-D76E-449B-9226-24FC2258849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3E1D7BB8-B7E0-4C40-B081-6B8B4100FF7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61618193-91F3-4633-AF08-71C2D692B01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C1EA0EA8-9984-4892-BBD2-610B78FD97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67C023F-45C9-4C10-A2C9-E1C6D66C3B1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6DF5DEA-4A8C-4684-BC3D-9C6A3A811E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BA3F25F2-9508-42A0-840B-E7E985081894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25" name="logo_blaa" hidden="1">
            <a:extLst>
              <a:ext uri="{FF2B5EF4-FFF2-40B4-BE49-F238E27FC236}">
                <a16:creationId xmlns:a16="http://schemas.microsoft.com/office/drawing/2014/main" id="{338CD6F3-1002-415E-8F1E-610112F1D2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968899C-B2FC-49D0-B0D7-C60AD59E2A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6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22E757-EFE7-4496-8FCA-C88C20717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5310" y="0"/>
            <a:ext cx="5885376" cy="4521285"/>
          </a:xfrm>
          <a:custGeom>
            <a:avLst/>
            <a:gdLst>
              <a:gd name="connsiteX0" fmla="*/ 461865 w 5885376"/>
              <a:gd name="connsiteY0" fmla="*/ 0 h 4521285"/>
              <a:gd name="connsiteX1" fmla="*/ 5423511 w 5885376"/>
              <a:gd name="connsiteY1" fmla="*/ 0 h 4521285"/>
              <a:gd name="connsiteX2" fmla="*/ 5530209 w 5885376"/>
              <a:gd name="connsiteY2" fmla="*/ 175643 h 4521285"/>
              <a:gd name="connsiteX3" fmla="*/ 5885376 w 5885376"/>
              <a:gd name="connsiteY3" fmla="*/ 1578398 h 4521285"/>
              <a:gd name="connsiteX4" fmla="*/ 2942688 w 5885376"/>
              <a:gd name="connsiteY4" fmla="*/ 4521285 h 4521285"/>
              <a:gd name="connsiteX5" fmla="*/ 0 w 5885376"/>
              <a:gd name="connsiteY5" fmla="*/ 1578398 h 4521285"/>
              <a:gd name="connsiteX6" fmla="*/ 355167 w 5885376"/>
              <a:gd name="connsiteY6" fmla="*/ 175643 h 45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5376" h="4521285">
                <a:moveTo>
                  <a:pt x="461865" y="0"/>
                </a:moveTo>
                <a:lnTo>
                  <a:pt x="5423511" y="0"/>
                </a:lnTo>
                <a:lnTo>
                  <a:pt x="5530209" y="175643"/>
                </a:lnTo>
                <a:cubicBezTo>
                  <a:pt x="5756715" y="592630"/>
                  <a:pt x="5885376" y="1070488"/>
                  <a:pt x="5885376" y="1578398"/>
                </a:cubicBezTo>
                <a:cubicBezTo>
                  <a:pt x="5885376" y="3203710"/>
                  <a:pt x="4567890" y="4521285"/>
                  <a:pt x="2942688" y="4521285"/>
                </a:cubicBezTo>
                <a:cubicBezTo>
                  <a:pt x="1317486" y="4521285"/>
                  <a:pt x="0" y="3203710"/>
                  <a:pt x="0" y="1578398"/>
                </a:cubicBezTo>
                <a:cubicBezTo>
                  <a:pt x="0" y="1070488"/>
                  <a:pt x="128661" y="592630"/>
                  <a:pt x="355167" y="175643"/>
                </a:cubicBezTo>
                <a:close/>
              </a:path>
            </a:pathLst>
          </a:custGeom>
          <a:solidFill>
            <a:srgbClr val="D9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73AC3B-A4A9-4926-98E2-D54C056F90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4350" y="1270489"/>
            <a:ext cx="6757650" cy="5587512"/>
          </a:xfrm>
          <a:custGeom>
            <a:avLst/>
            <a:gdLst>
              <a:gd name="connsiteX0" fmla="*/ 3737429 w 6757650"/>
              <a:gd name="connsiteY0" fmla="*/ 0 h 5587512"/>
              <a:gd name="connsiteX1" fmla="*/ 6621411 w 6757650"/>
              <a:gd name="connsiteY1" fmla="*/ 1360397 h 5587512"/>
              <a:gd name="connsiteX2" fmla="*/ 6757650 w 6757650"/>
              <a:gd name="connsiteY2" fmla="*/ 1542630 h 5587512"/>
              <a:gd name="connsiteX3" fmla="*/ 6757650 w 6757650"/>
              <a:gd name="connsiteY3" fmla="*/ 5587512 h 5587512"/>
              <a:gd name="connsiteX4" fmla="*/ 491968 w 6757650"/>
              <a:gd name="connsiteY4" fmla="*/ 5587512 h 5587512"/>
              <a:gd name="connsiteX5" fmla="*/ 451088 w 6757650"/>
              <a:gd name="connsiteY5" fmla="*/ 5520206 h 5587512"/>
              <a:gd name="connsiteX6" fmla="*/ 0 w 6757650"/>
              <a:gd name="connsiteY6" fmla="*/ 3738307 h 5587512"/>
              <a:gd name="connsiteX7" fmla="*/ 3737429 w 6757650"/>
              <a:gd name="connsiteY7" fmla="*/ 0 h 558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7650" h="5587512">
                <a:moveTo>
                  <a:pt x="3737429" y="0"/>
                </a:moveTo>
                <a:cubicBezTo>
                  <a:pt x="4898499" y="0"/>
                  <a:pt x="5935911" y="529568"/>
                  <a:pt x="6621411" y="1360397"/>
                </a:cubicBezTo>
                <a:lnTo>
                  <a:pt x="6757650" y="1542630"/>
                </a:lnTo>
                <a:lnTo>
                  <a:pt x="6757650" y="5587512"/>
                </a:lnTo>
                <a:lnTo>
                  <a:pt x="491968" y="5587512"/>
                </a:lnTo>
                <a:lnTo>
                  <a:pt x="451088" y="5520206"/>
                </a:lnTo>
                <a:cubicBezTo>
                  <a:pt x="163409" y="4990513"/>
                  <a:pt x="0" y="4383498"/>
                  <a:pt x="0" y="3738307"/>
                </a:cubicBezTo>
                <a:cubicBezTo>
                  <a:pt x="0" y="1673697"/>
                  <a:pt x="1673304" y="0"/>
                  <a:pt x="373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1015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1367221"/>
            <a:ext cx="5614196" cy="969496"/>
          </a:xfrm>
        </p:spPr>
        <p:txBody>
          <a:bodyPr anchor="ctr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2556833"/>
            <a:ext cx="561419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3E1BA9-A908-4A48-A0A6-59B33BE169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A1CC3DA1-6E86-4C3A-B22E-95896C5B284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F58B9B1-B8B4-4686-95DA-24EC9795FA3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2F8CF7-A768-4FDA-B0E0-9D9BFBF0536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8EC9EC8E-BBE1-4C9B-B12F-C37E375434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1D75CE87-EA9B-47E7-853C-FAC43232B17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213F449-5667-488C-B67F-599AB7F3199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5" name="addin_image" hidden="1">
            <a:extLst>
              <a:ext uri="{FF2B5EF4-FFF2-40B4-BE49-F238E27FC236}">
                <a16:creationId xmlns:a16="http://schemas.microsoft.com/office/drawing/2014/main" id="{92472BBB-FF87-41B4-95E1-040D828D78AC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FE58DDB1-7EB9-490E-B634-F9C4EDC87D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7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87FAAB-F7DE-4FB0-881F-D30B5CF8F0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9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9BB2EB-AC30-458C-8A51-7839674630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94140" y="3746500"/>
            <a:ext cx="7797860" cy="31115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129452"/>
            <a:ext cx="4077436" cy="2308324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900" y="4231704"/>
            <a:ext cx="6681674" cy="96852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kapittel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5900" y="5385925"/>
            <a:ext cx="6681674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D686DF5-6783-49D1-A41E-12D23A566A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7" y="6245941"/>
            <a:ext cx="1740519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59C43119-D1A7-415A-9B56-BB4C24B48D44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clr1, clr2, clr_agenda3, clr_agenda4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B3653F2D-47AC-43E1-A4F9-A6890FE46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6546765-0756-4B17-9E12-187EA7A828E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184A1887-91A2-4FF0-90C1-337F68E109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F5BC4CF7-4561-4A71-AF04-561C00C4AD4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863F087-9D6E-4220-8839-5C80E284A31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84A80EA-372E-4020-AAFF-EA2E11888C8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DE3EFA86-4F0D-4D8F-A8A2-EC95FFEC0C4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6" name="logo_blaa" hidden="1">
            <a:extLst>
              <a:ext uri="{FF2B5EF4-FFF2-40B4-BE49-F238E27FC236}">
                <a16:creationId xmlns:a16="http://schemas.microsoft.com/office/drawing/2014/main" id="{F2369BB0-5B9F-4DE8-86E8-BC3F3C183F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7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D3DC04C-F543-4B2B-BA01-1B7C8D9E88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4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image" Target="../media/image2.svg"/><Relationship Id="rId68" Type="http://schemas.openxmlformats.org/officeDocument/2006/relationships/image" Target="../media/image7.png"/><Relationship Id="rId84" Type="http://schemas.openxmlformats.org/officeDocument/2006/relationships/image" Target="../media/image23.png"/><Relationship Id="rId89" Type="http://schemas.openxmlformats.org/officeDocument/2006/relationships/image" Target="../media/image28.png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image" Target="../media/image13.png"/><Relationship Id="rId79" Type="http://schemas.openxmlformats.org/officeDocument/2006/relationships/image" Target="../media/image18.png"/><Relationship Id="rId102" Type="http://schemas.openxmlformats.org/officeDocument/2006/relationships/image" Target="../media/image41.png"/><Relationship Id="rId5" Type="http://schemas.openxmlformats.org/officeDocument/2006/relationships/slideLayout" Target="../slideLayouts/slideLayout5.xml"/><Relationship Id="rId90" Type="http://schemas.openxmlformats.org/officeDocument/2006/relationships/image" Target="../media/image29.png"/><Relationship Id="rId95" Type="http://schemas.openxmlformats.org/officeDocument/2006/relationships/image" Target="../media/image34.pn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image" Target="../media/image3.png"/><Relationship Id="rId69" Type="http://schemas.openxmlformats.org/officeDocument/2006/relationships/image" Target="../media/image8.png"/><Relationship Id="rId80" Type="http://schemas.openxmlformats.org/officeDocument/2006/relationships/image" Target="../media/image19.png"/><Relationship Id="rId85" Type="http://schemas.openxmlformats.org/officeDocument/2006/relationships/image" Target="../media/image24.png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6.png"/><Relationship Id="rId103" Type="http://schemas.openxmlformats.org/officeDocument/2006/relationships/image" Target="../media/image4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1.png"/><Relationship Id="rId70" Type="http://schemas.openxmlformats.org/officeDocument/2006/relationships/image" Target="../media/image9.png"/><Relationship Id="rId75" Type="http://schemas.openxmlformats.org/officeDocument/2006/relationships/image" Target="../media/image14.png"/><Relationship Id="rId83" Type="http://schemas.openxmlformats.org/officeDocument/2006/relationships/image" Target="../media/image22.png"/><Relationship Id="rId88" Type="http://schemas.openxmlformats.org/officeDocument/2006/relationships/image" Target="../media/image27.png"/><Relationship Id="rId91" Type="http://schemas.openxmlformats.org/officeDocument/2006/relationships/image" Target="../media/image30.png"/><Relationship Id="rId9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4.png"/><Relationship Id="rId73" Type="http://schemas.openxmlformats.org/officeDocument/2006/relationships/image" Target="../media/image12.png"/><Relationship Id="rId78" Type="http://schemas.openxmlformats.org/officeDocument/2006/relationships/image" Target="../media/image17.png"/><Relationship Id="rId81" Type="http://schemas.openxmlformats.org/officeDocument/2006/relationships/image" Target="../media/image20.png"/><Relationship Id="rId86" Type="http://schemas.openxmlformats.org/officeDocument/2006/relationships/image" Target="../media/image25.png"/><Relationship Id="rId94" Type="http://schemas.openxmlformats.org/officeDocument/2006/relationships/image" Target="../media/image33.png"/><Relationship Id="rId99" Type="http://schemas.openxmlformats.org/officeDocument/2006/relationships/image" Target="../media/image38.png"/><Relationship Id="rId101" Type="http://schemas.openxmlformats.org/officeDocument/2006/relationships/image" Target="../media/image40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image" Target="../media/image15.png"/><Relationship Id="rId97" Type="http://schemas.openxmlformats.org/officeDocument/2006/relationships/image" Target="../media/image36.png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10.png"/><Relationship Id="rId92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image" Target="../media/image5.png"/><Relationship Id="rId87" Type="http://schemas.openxmlformats.org/officeDocument/2006/relationships/image" Target="../media/image26.png"/><Relationship Id="rId61" Type="http://schemas.openxmlformats.org/officeDocument/2006/relationships/theme" Target="../theme/theme1.xml"/><Relationship Id="rId82" Type="http://schemas.openxmlformats.org/officeDocument/2006/relationships/image" Target="../media/image21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image" Target="../media/image16.png"/><Relationship Id="rId100" Type="http://schemas.openxmlformats.org/officeDocument/2006/relationships/image" Target="../media/image39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11.png"/><Relationship Id="rId93" Type="http://schemas.openxmlformats.org/officeDocument/2006/relationships/image" Target="../media/image32.png"/><Relationship Id="rId98" Type="http://schemas.openxmlformats.org/officeDocument/2006/relationships/image" Target="../media/image37.png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hidden="1">
            <a:extLst>
              <a:ext uri="{FF2B5EF4-FFF2-40B4-BE49-F238E27FC236}">
                <a16:creationId xmlns:a16="http://schemas.microsoft.com/office/drawing/2014/main" id="{12333E4B-DADC-438D-A77F-6F8FFB150D5F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B0E46-2566-4F11-ABAD-D6C0B612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D29D8-B23F-46B7-8050-6AAB182CA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466340"/>
            <a:ext cx="10363200" cy="3685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B729C-D9B5-4BAD-A4AF-B9C9C53C7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800" y="6531818"/>
            <a:ext cx="2743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rgbClr val="005AA4"/>
                </a:solidFill>
              </a:defRPr>
            </a:lvl1pPr>
          </a:lstStyle>
          <a:p>
            <a:fld id="{FEFC056B-C59F-4497-9C7A-409816C61A10}" type="datetimeFigureOut">
              <a:rPr lang="en-US" smtClean="0"/>
              <a:pPr/>
              <a:t>1/16/2023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36BEE-333E-40FE-81F8-7D7530135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013" y="653181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44A0-11AB-422F-BCF2-F71EDA119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6704" y="6531818"/>
            <a:ext cx="47625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2B126447-041E-41AD-8F4D-D6CD89ABAD14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9" name="MainLogo" hidden="1">
            <a:extLst>
              <a:ext uri="{FF2B5EF4-FFF2-40B4-BE49-F238E27FC236}">
                <a16:creationId xmlns:a16="http://schemas.microsoft.com/office/drawing/2014/main" id="{0FEC348C-3024-48F7-BA1F-A8E85ED4717D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pic>
        <p:nvPicPr>
          <p:cNvPr id="10" name="SpareBank1_BV_blaa" hidden="1">
            <a:extLst>
              <a:ext uri="{FF2B5EF4-FFF2-40B4-BE49-F238E27FC236}">
                <a16:creationId xmlns:a16="http://schemas.microsoft.com/office/drawing/2014/main" id="{337BA596-8B64-402E-86E9-AD510C310981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2" name="SpareBank1_BV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3AAF89-402C-4577-AF3F-CB1B14EE28D5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3" name="SpareBank1_Gudbrandsdal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FD5BAD2-74AE-4444-BCC4-51169384C913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4" name="SpareBank1_Gudbrandsdal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0BF8D02-10A3-4AC0-BEE6-3B5090834FD0}"/>
              </a:ext>
            </a:extLst>
          </p:cNvPr>
          <p:cNvPicPr>
            <a:picLocks noChangeAspect="1"/>
          </p:cNvPicPr>
          <p:nvPr userDrawn="1"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5" name="SpareBank1_Hallingdal_Valdre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E406213-2D3C-4FF9-B4F9-D6359A1A5E22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6" name="SpareBank1_Hallingdal_Valdre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93F8F0E-A8DB-4A2B-A166-5959BF70F90F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7" name="SpareBank1_Helg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C5B6B60-05C3-4790-9BE2-468FBEC579C0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8" name="SpareBank1_Helg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D71C81C-49B7-4263-BF6E-8174CC880EC0}"/>
              </a:ext>
            </a:extLst>
          </p:cNvPr>
          <p:cNvPicPr>
            <a:picLocks noChangeAspect="1"/>
          </p:cNvPicPr>
          <p:nvPr userDrawn="1"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9" name="SpareBank1_Lom_og_Skjaak_blaa" hidden="1">
            <a:extLst>
              <a:ext uri="{FF2B5EF4-FFF2-40B4-BE49-F238E27FC236}">
                <a16:creationId xmlns:a16="http://schemas.microsoft.com/office/drawing/2014/main" id="{35FF033A-4390-43B3-B8A8-AC195AE221A3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0" name="SpareBank1_Lom_og_Skjaak_hvit" hidden="1">
            <a:extLst>
              <a:ext uri="{FF2B5EF4-FFF2-40B4-BE49-F238E27FC236}">
                <a16:creationId xmlns:a16="http://schemas.microsoft.com/office/drawing/2014/main" id="{CBC18373-AB34-4DCC-98F4-7CAAD4D7E90A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1" name="SpareBank1_Modum_blaa" hidden="1">
            <a:extLst>
              <a:ext uri="{FF2B5EF4-FFF2-40B4-BE49-F238E27FC236}">
                <a16:creationId xmlns:a16="http://schemas.microsoft.com/office/drawing/2014/main" id="{2BB456BD-D714-4320-9FD6-D7AD08FAAA18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2" name="SpareBank1_Modum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7A283A-E9F0-4566-A3E0-8F0620EA765D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3" name="SpareBank1_Nord-Norge_blaa" hidden="1">
            <a:extLst>
              <a:ext uri="{FF2B5EF4-FFF2-40B4-BE49-F238E27FC236}">
                <a16:creationId xmlns:a16="http://schemas.microsoft.com/office/drawing/2014/main" id="{43101046-2EBF-4947-A6EB-C233820190C4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4" name="SpareBank1_Nord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9CE5EB4-30DC-4B90-A86D-39C358D12350}"/>
              </a:ext>
            </a:extLst>
          </p:cNvPr>
          <p:cNvPicPr>
            <a:picLocks noChangeAspect="1"/>
          </p:cNvPicPr>
          <p:nvPr userDrawn="1"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6" name="SpareBank1_Nord-Norge_Finans_blaa" descr="Et bilde som inneholder tekst, servise&#10;&#10;Automatisk generert beskrivelse" hidden="1">
            <a:extLst>
              <a:ext uri="{FF2B5EF4-FFF2-40B4-BE49-F238E27FC236}">
                <a16:creationId xmlns:a16="http://schemas.microsoft.com/office/drawing/2014/main" id="{1655B677-3B49-42D6-86BE-3AAF4D16FF21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43" y="6246493"/>
            <a:ext cx="1948645" cy="396000"/>
          </a:xfrm>
          <a:prstGeom prst="rect">
            <a:avLst/>
          </a:prstGeom>
        </p:spPr>
      </p:pic>
      <p:pic>
        <p:nvPicPr>
          <p:cNvPr id="47" name="SpareBank1_Nord-Norge_Finan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5AC94BC-A95C-4BD9-B6E0-552B2F98B16F}"/>
              </a:ext>
            </a:extLst>
          </p:cNvPr>
          <p:cNvPicPr>
            <a:picLocks noChangeAspect="1"/>
          </p:cNvPicPr>
          <p:nvPr userDrawn="1"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43" y="6246493"/>
            <a:ext cx="1948645" cy="396000"/>
          </a:xfrm>
          <a:prstGeom prst="rect">
            <a:avLst/>
          </a:prstGeom>
        </p:spPr>
      </p:pic>
      <p:pic>
        <p:nvPicPr>
          <p:cNvPr id="25" name="SpareBank1_Nordves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2580651B-7AA8-4286-9065-63B39F7868CF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6" name="SpareBank1_Nordves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F0A5C74-5D15-4866-9E1C-BAA9D19E649D}"/>
              </a:ext>
            </a:extLst>
          </p:cNvPr>
          <p:cNvPicPr>
            <a:picLocks noChangeAspect="1"/>
          </p:cNvPicPr>
          <p:nvPr userDrawn="1"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7" name="SpareBank1_Ringerike_Had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4E9C587-69DB-47CF-91A0-25BB068F5902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8" name="SpareBank1_Ringerike_Had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E66D82E-E542-474E-80B4-974766CF869D}"/>
              </a:ext>
            </a:extLst>
          </p:cNvPr>
          <p:cNvPicPr>
            <a:picLocks noChangeAspect="1"/>
          </p:cNvPicPr>
          <p:nvPr userDrawn="1"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9" name="SpareBank1_SMN_blaa" hidden="1">
            <a:extLst>
              <a:ext uri="{FF2B5EF4-FFF2-40B4-BE49-F238E27FC236}">
                <a16:creationId xmlns:a16="http://schemas.microsoft.com/office/drawing/2014/main" id="{10B56460-52F0-4BA9-81C3-AC3FC01D16AB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0" name="SpareBank1_SMN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A6BA4FD-86B8-4A25-A7A7-6A94E8E62B42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1" name="SpareBank1_SR-Bank_blaa" hidden="1">
            <a:extLst>
              <a:ext uri="{FF2B5EF4-FFF2-40B4-BE49-F238E27FC236}">
                <a16:creationId xmlns:a16="http://schemas.microsoft.com/office/drawing/2014/main" id="{71D6B0B7-324F-4237-9E44-DFEC9DCB8EA2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2" name="SpareBank1_SR-Ban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350D87F-F50A-41F8-B2F1-7B0487EE5A88}"/>
              </a:ext>
            </a:extLst>
          </p:cNvPr>
          <p:cNvPicPr>
            <a:picLocks noChangeAspect="1"/>
          </p:cNvPicPr>
          <p:nvPr userDrawn="1"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3" name="SpareBank1_Søre_Sunnmøre_blaa" hidden="1">
            <a:extLst>
              <a:ext uri="{FF2B5EF4-FFF2-40B4-BE49-F238E27FC236}">
                <a16:creationId xmlns:a16="http://schemas.microsoft.com/office/drawing/2014/main" id="{144379FE-2380-48A2-97E8-A0FB04AF94FD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4" name="SpareBank1_Søre_Sunn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CC72A1B-F55A-432C-931E-CF9326068516}"/>
              </a:ext>
            </a:extLst>
          </p:cNvPr>
          <p:cNvPicPr>
            <a:picLocks noChangeAspect="1"/>
          </p:cNvPicPr>
          <p:nvPr userDrawn="1"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5" name="SpareBank1_Telemark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7DA024E-9A38-4E86-9D1D-5203A16C3871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6" name="SpareBank1_Telemar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2F89C1B-E846-49C4-9A74-8A50DEF0089C}"/>
              </a:ext>
            </a:extLst>
          </p:cNvPr>
          <p:cNvPicPr>
            <a:picLocks noChangeAspect="1"/>
          </p:cNvPicPr>
          <p:nvPr userDrawn="1"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7" name="SpareBank1_Østfold_Akershu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8CB051C-CCF4-48CA-B170-DFEBE327A97B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8" name="SpareBank1_Østfold_Akershu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2B20B2-EEB3-4CB5-9343-EBF2A3ABEC38}"/>
              </a:ext>
            </a:extLst>
          </p:cNvPr>
          <p:cNvPicPr>
            <a:picLocks noChangeAspect="1"/>
          </p:cNvPicPr>
          <p:nvPr userDrawn="1"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9" name="SpareBank1_Østlandet_blaa" descr="Et bilde som inneholder tekst, servise&#10;&#10;Automatisk generert beskrivelse" hidden="1">
            <a:extLst>
              <a:ext uri="{FF2B5EF4-FFF2-40B4-BE49-F238E27FC236}">
                <a16:creationId xmlns:a16="http://schemas.microsoft.com/office/drawing/2014/main" id="{F6BB7452-ADE1-4E1C-9246-86E795C1D884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0" name="SpareBank1_Østland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AAC948-7948-44CC-9AD2-13C10DEFD3EA}"/>
              </a:ext>
            </a:extLst>
          </p:cNvPr>
          <p:cNvPicPr>
            <a:picLocks noChangeAspect="1"/>
          </p:cNvPicPr>
          <p:nvPr userDrawn="1"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1" name="SpareBank1_blaa" hidden="1">
            <a:extLst>
              <a:ext uri="{FF2B5EF4-FFF2-40B4-BE49-F238E27FC236}">
                <a16:creationId xmlns:a16="http://schemas.microsoft.com/office/drawing/2014/main" id="{26889095-5A5D-49DD-A0A5-9AB7450D2561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pic>
        <p:nvPicPr>
          <p:cNvPr id="42" name="SpareBank1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281BB2C-43DF-46B5-BFA5-6F4A7CA09A87}"/>
              </a:ext>
            </a:extLst>
          </p:cNvPr>
          <p:cNvPicPr>
            <a:picLocks noChangeAspect="1"/>
          </p:cNvPicPr>
          <p:nvPr userDrawn="1"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pic>
        <p:nvPicPr>
          <p:cNvPr id="43" name="SpareBank1_Nordmo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907AB8-BA84-45CC-8D3B-49BE2C96D615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7622" cy="396000"/>
          </a:xfrm>
          <a:prstGeom prst="rect">
            <a:avLst/>
          </a:prstGeom>
        </p:spPr>
      </p:pic>
      <p:pic>
        <p:nvPicPr>
          <p:cNvPr id="44" name="SpareBank1_Nordmore_blaa" hidden="1">
            <a:extLst>
              <a:ext uri="{FF2B5EF4-FFF2-40B4-BE49-F238E27FC236}">
                <a16:creationId xmlns:a16="http://schemas.microsoft.com/office/drawing/2014/main" id="{450BB9C8-39CA-4C74-A7B9-E5DFA114E314}"/>
              </a:ext>
            </a:extLst>
          </p:cNvPr>
          <p:cNvPicPr>
            <a:picLocks noChangeAspect="1"/>
          </p:cNvPicPr>
          <p:nvPr userDrawn="1"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7622" cy="396000"/>
          </a:xfrm>
          <a:prstGeom prst="rect">
            <a:avLst/>
          </a:prstGeom>
        </p:spPr>
      </p:pic>
      <p:pic>
        <p:nvPicPr>
          <p:cNvPr id="49" name="SpareBank1_Nordmo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3B9A89F-446B-426F-B333-E790B84625C7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000" y="6246000"/>
            <a:ext cx="1737622" cy="396000"/>
          </a:xfrm>
          <a:prstGeom prst="rect">
            <a:avLst/>
          </a:prstGeom>
        </p:spPr>
      </p:pic>
      <p:pic>
        <p:nvPicPr>
          <p:cNvPr id="50" name="SpareBank1_Nordmore_blaa" hidden="1">
            <a:extLst>
              <a:ext uri="{FF2B5EF4-FFF2-40B4-BE49-F238E27FC236}">
                <a16:creationId xmlns:a16="http://schemas.microsoft.com/office/drawing/2014/main" id="{091BAE1C-14A8-4D74-A744-595F75E41E38}"/>
              </a:ext>
            </a:extLst>
          </p:cNvPr>
          <p:cNvPicPr>
            <a:picLocks noChangeAspect="1"/>
          </p:cNvPicPr>
          <p:nvPr userDrawn="1"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000" y="6246000"/>
            <a:ext cx="1737622" cy="396000"/>
          </a:xfrm>
          <a:prstGeom prst="rect">
            <a:avLst/>
          </a:prstGeom>
        </p:spPr>
      </p:pic>
      <p:pic>
        <p:nvPicPr>
          <p:cNvPr id="45" name="SpareBank1_Sørøst-Norge_hvit" descr="Et bilde som inneholder tekst&#10;&#10;Automatisk generert beskrivelse">
            <a:extLst>
              <a:ext uri="{FF2B5EF4-FFF2-40B4-BE49-F238E27FC236}">
                <a16:creationId xmlns:a16="http://schemas.microsoft.com/office/drawing/2014/main" id="{95F2A5E6-C54F-4ED7-B293-C96F59F99C56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79" y="6246493"/>
            <a:ext cx="1740519" cy="396000"/>
          </a:xfrm>
          <a:prstGeom prst="rect">
            <a:avLst/>
          </a:prstGeom>
        </p:spPr>
      </p:pic>
      <p:pic>
        <p:nvPicPr>
          <p:cNvPr id="51" name="SpareBank1_Sørøst-Norge_blaa" hidden="1">
            <a:extLst>
              <a:ext uri="{FF2B5EF4-FFF2-40B4-BE49-F238E27FC236}">
                <a16:creationId xmlns:a16="http://schemas.microsoft.com/office/drawing/2014/main" id="{9F247EDB-7F55-4751-909A-2C3B8B7053AE}"/>
              </a:ext>
            </a:extLst>
          </p:cNvPr>
          <p:cNvPicPr>
            <a:picLocks noChangeAspect="1"/>
          </p:cNvPicPr>
          <p:nvPr userDrawn="1"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79" y="6246493"/>
            <a:ext cx="1740519" cy="396000"/>
          </a:xfrm>
          <a:prstGeom prst="rect">
            <a:avLst/>
          </a:prstGeom>
        </p:spPr>
      </p:pic>
      <p:pic>
        <p:nvPicPr>
          <p:cNvPr id="53" name="SpareBank1_SamSpar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B79E6DA-CD6C-4D54-90FE-4C8597BD6958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79" y="6246493"/>
            <a:ext cx="1740519" cy="396000"/>
          </a:xfrm>
          <a:prstGeom prst="rect">
            <a:avLst/>
          </a:prstGeom>
        </p:spPr>
      </p:pic>
      <p:pic>
        <p:nvPicPr>
          <p:cNvPr id="55" name="SpareBank1_SamSpar_blaa" hidden="1">
            <a:extLst>
              <a:ext uri="{FF2B5EF4-FFF2-40B4-BE49-F238E27FC236}">
                <a16:creationId xmlns:a16="http://schemas.microsoft.com/office/drawing/2014/main" id="{244336BA-B162-4D7A-9AE5-117FCBDC4277}"/>
              </a:ext>
            </a:extLst>
          </p:cNvPr>
          <p:cNvPicPr>
            <a:picLocks noChangeAspect="1"/>
          </p:cNvPicPr>
          <p:nvPr userDrawn="1"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79" y="6246493"/>
            <a:ext cx="174051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3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98" r:id="rId10"/>
    <p:sldLayoutId id="2147483699" r:id="rId11"/>
    <p:sldLayoutId id="2147483700" r:id="rId12"/>
    <p:sldLayoutId id="2147483702" r:id="rId13"/>
    <p:sldLayoutId id="2147483703" r:id="rId14"/>
    <p:sldLayoutId id="2147483704" r:id="rId15"/>
    <p:sldLayoutId id="2147483659" r:id="rId16"/>
    <p:sldLayoutId id="2147483660" r:id="rId17"/>
    <p:sldLayoutId id="2147483661" r:id="rId18"/>
    <p:sldLayoutId id="2147483697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91" r:id="rId41"/>
    <p:sldLayoutId id="2147483694" r:id="rId42"/>
    <p:sldLayoutId id="2147483692" r:id="rId43"/>
    <p:sldLayoutId id="2147483695" r:id="rId44"/>
    <p:sldLayoutId id="2147483686" r:id="rId45"/>
    <p:sldLayoutId id="2147483687" r:id="rId46"/>
    <p:sldLayoutId id="2147483688" r:id="rId47"/>
    <p:sldLayoutId id="2147483689" r:id="rId48"/>
    <p:sldLayoutId id="2147483705" r:id="rId49"/>
    <p:sldLayoutId id="2147483690" r:id="rId50"/>
    <p:sldLayoutId id="2147483696" r:id="rId51"/>
    <p:sldLayoutId id="2147483707" r:id="rId52"/>
    <p:sldLayoutId id="2147483708" r:id="rId53"/>
    <p:sldLayoutId id="2147483709" r:id="rId54"/>
    <p:sldLayoutId id="2147483710" r:id="rId55"/>
    <p:sldLayoutId id="2147483711" r:id="rId56"/>
    <p:sldLayoutId id="2147483712" r:id="rId57"/>
    <p:sldLayoutId id="2147483713" r:id="rId58"/>
    <p:sldLayoutId id="2147483714" r:id="rId59"/>
    <p:sldLayoutId id="2147483715" r:id="rId6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07D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0207D"/>
          </a:solidFill>
          <a:latin typeface="+mn-lt"/>
          <a:ea typeface="+mn-ea"/>
          <a:cs typeface="+mn-cs"/>
        </a:defRPr>
      </a:lvl1pPr>
      <a:lvl2pPr marL="7452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rgbClr val="00207D"/>
          </a:solidFill>
          <a:latin typeface="+mn-lt"/>
          <a:ea typeface="+mn-ea"/>
          <a:cs typeface="+mn-cs"/>
        </a:defRPr>
      </a:lvl3pPr>
      <a:lvl4pPr marL="163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4pPr>
      <a:lvl5pPr marL="20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onjunktursorost.no/" TargetMode="External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7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Relationship Id="rId9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2797F5E4-030F-4AED-AF6A-23F0606BE6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Konjunktur Sørøst</a:t>
            </a:r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AA5A57BA-7903-47C1-836E-F55D76BA6C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sz="1800" dirty="0"/>
              <a:t>Folks forventninger i Drammen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18E91F60-C9B6-4D6B-8EA1-92D3B4469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Jørund buen </a:t>
            </a:r>
          </a:p>
          <a:p>
            <a:r>
              <a:rPr lang="nb-NO" dirty="0"/>
              <a:t>Ingeborg berg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693F9889-FBD7-4152-8212-0CDD208954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XX.XX.2022</a:t>
            </a:r>
          </a:p>
        </p:txBody>
      </p:sp>
      <p:pic>
        <p:nvPicPr>
          <p:cNvPr id="13" name="logo_hvit" descr="Et bilde som inneholder tekst&#10;&#10;Automatisk generert beskrivelse">
            <a:extLst>
              <a:ext uri="{FF2B5EF4-FFF2-40B4-BE49-F238E27FC236}">
                <a16:creationId xmlns:a16="http://schemas.microsoft.com/office/drawing/2014/main" id="{176B3A5C-9AFB-4C33-99BC-192B5788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740519" cy="396000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F8931A8-E0FA-4909-A2EE-FB954E6FE5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485368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1B2D-42A2-4BCA-9628-ADF96187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603" y="307433"/>
            <a:ext cx="10787357" cy="403787"/>
          </a:xfrm>
        </p:spPr>
        <p:txBody>
          <a:bodyPr/>
          <a:lstStyle/>
          <a:p>
            <a:r>
              <a:rPr lang="nb-NO" dirty="0"/>
              <a:t>Folks </a:t>
            </a:r>
            <a:r>
              <a:rPr lang="nb-NO" dirty="0" err="1"/>
              <a:t>vs</a:t>
            </a:r>
            <a:r>
              <a:rPr lang="nb-NO" dirty="0"/>
              <a:t> bedrifters forventninger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5A5C790-FDB2-45F3-AB4B-6837D3CFFD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2358"/>
              </p:ext>
            </p:extLst>
          </p:nvPr>
        </p:nvGraphicFramePr>
        <p:xfrm>
          <a:off x="74062" y="307433"/>
          <a:ext cx="9313035" cy="624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FF4012DD-A5E3-40E3-A908-8465D4053424}"/>
              </a:ext>
            </a:extLst>
          </p:cNvPr>
          <p:cNvSpPr txBox="1"/>
          <p:nvPr/>
        </p:nvSpPr>
        <p:spPr>
          <a:xfrm>
            <a:off x="9061303" y="2551837"/>
            <a:ext cx="2988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rgbClr val="002060"/>
                </a:solidFill>
              </a:rPr>
              <a:t>Store </a:t>
            </a:r>
            <a:r>
              <a:rPr lang="nb-NO" b="1" dirty="0">
                <a:solidFill>
                  <a:srgbClr val="002060"/>
                </a:solidFill>
              </a:rPr>
              <a:t>forskjeller</a:t>
            </a:r>
            <a:r>
              <a:rPr lang="nb-NO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nb-NO" dirty="0">
                <a:solidFill>
                  <a:srgbClr val="002060"/>
                </a:solidFill>
              </a:rPr>
              <a:t>mellom </a:t>
            </a:r>
          </a:p>
          <a:p>
            <a:pPr algn="ctr"/>
            <a:r>
              <a:rPr lang="nb-NO" b="1" dirty="0">
                <a:solidFill>
                  <a:srgbClr val="002060"/>
                </a:solidFill>
              </a:rPr>
              <a:t>bedrifters </a:t>
            </a:r>
            <a:r>
              <a:rPr lang="nb-NO" dirty="0">
                <a:solidFill>
                  <a:srgbClr val="002060"/>
                </a:solidFill>
              </a:rPr>
              <a:t>forventninger </a:t>
            </a:r>
          </a:p>
          <a:p>
            <a:pPr algn="ctr"/>
            <a:r>
              <a:rPr lang="nb-NO" dirty="0">
                <a:solidFill>
                  <a:srgbClr val="002060"/>
                </a:solidFill>
              </a:rPr>
              <a:t>i januar og </a:t>
            </a:r>
          </a:p>
          <a:p>
            <a:pPr algn="ctr"/>
            <a:r>
              <a:rPr lang="nb-NO" b="1" dirty="0">
                <a:solidFill>
                  <a:srgbClr val="002060"/>
                </a:solidFill>
              </a:rPr>
              <a:t>folks</a:t>
            </a:r>
            <a:r>
              <a:rPr lang="nb-NO" dirty="0">
                <a:solidFill>
                  <a:srgbClr val="002060"/>
                </a:solidFill>
              </a:rPr>
              <a:t> forventninger </a:t>
            </a:r>
          </a:p>
          <a:p>
            <a:pPr algn="ctr"/>
            <a:r>
              <a:rPr lang="nb-NO" dirty="0">
                <a:solidFill>
                  <a:srgbClr val="002060"/>
                </a:solidFill>
              </a:rPr>
              <a:t>i august</a:t>
            </a:r>
          </a:p>
          <a:p>
            <a:pPr algn="ctr"/>
            <a:endParaRPr lang="nb-NO" dirty="0">
              <a:solidFill>
                <a:srgbClr val="002060"/>
              </a:solidFill>
            </a:endParaRPr>
          </a:p>
          <a:p>
            <a:pPr algn="ctr"/>
            <a:r>
              <a:rPr lang="nb-NO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F4400F8-899F-4CE7-91D9-97CC9FBF770E}"/>
              </a:ext>
            </a:extLst>
          </p:cNvPr>
          <p:cNvSpPr/>
          <p:nvPr/>
        </p:nvSpPr>
        <p:spPr>
          <a:xfrm>
            <a:off x="6429048" y="1310326"/>
            <a:ext cx="2055076" cy="47371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833E0D7-7BD6-491B-9733-4D3940D18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088" y="6047504"/>
            <a:ext cx="3371850" cy="781050"/>
          </a:xfrm>
          <a:prstGeom prst="rect">
            <a:avLst/>
          </a:prstGeom>
        </p:spPr>
      </p:pic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13C40BB4-F0B9-3EC4-FDC3-FFE7495C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7191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926D798-D781-4C67-82E3-12D457DB2C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0F6BAD6-9EF7-4C7A-9B50-09D1624646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9ED036FE-C8B4-4BDD-9037-6ABC64D7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5" y="5366420"/>
            <a:ext cx="5614196" cy="969496"/>
          </a:xfrm>
        </p:spPr>
        <p:txBody>
          <a:bodyPr/>
          <a:lstStyle/>
          <a:p>
            <a:r>
              <a:rPr lang="nb-NO" dirty="0"/>
              <a:t>Bekymringer</a:t>
            </a:r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B3CF567F-2D78-41A2-8331-F28CF2820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73A6888-33F3-457F-B495-84DA028B45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bilde 10" descr="Mann ber">
            <a:extLst>
              <a:ext uri="{FF2B5EF4-FFF2-40B4-BE49-F238E27FC236}">
                <a16:creationId xmlns:a16="http://schemas.microsoft.com/office/drawing/2014/main" id="{1E20A1D1-185E-4C64-A3AA-FD9058AC968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r="9666"/>
          <a:stretch/>
        </p:blipFill>
        <p:spPr>
          <a:xfrm>
            <a:off x="5434013" y="1270000"/>
            <a:ext cx="6757987" cy="5588000"/>
          </a:xfrm>
          <a:noFill/>
        </p:spPr>
      </p:pic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66B923D-E0A4-1DDD-9C20-CE2CA14A42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4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FAD304-4CAF-E490-71CD-9E9826712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7" y="439806"/>
            <a:ext cx="11660079" cy="553998"/>
          </a:xfrm>
        </p:spPr>
        <p:txBody>
          <a:bodyPr/>
          <a:lstStyle/>
          <a:p>
            <a:pPr algn="ctr"/>
            <a:r>
              <a:rPr lang="nb-NO" sz="3600" dirty="0"/>
              <a:t>Drammensere er mest bekymret over det som preger lommeboken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D4AD3F9F-A49F-2898-3856-A58F84C6265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E7CD9CE5-78EA-289F-F33C-35357A03567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36279" y="2520454"/>
            <a:ext cx="2441142" cy="1817092"/>
          </a:xfrm>
        </p:spPr>
        <p:txBody>
          <a:bodyPr/>
          <a:lstStyle/>
          <a:p>
            <a:pPr marL="0" indent="0" algn="ctr">
              <a:buNone/>
            </a:pPr>
            <a:r>
              <a:rPr lang="nb-NO" dirty="0"/>
              <a:t>Drammensere er mer bekymret enn gjennomsnittet for økte strømpriser- og matvarepriser</a:t>
            </a:r>
          </a:p>
          <a:p>
            <a:pPr algn="ctr"/>
            <a:endParaRPr lang="nb-NO" dirty="0"/>
          </a:p>
          <a:p>
            <a:pPr algn="ctr"/>
            <a:endParaRPr lang="nb-NO" dirty="0"/>
          </a:p>
          <a:p>
            <a:pPr marL="0" indent="0" algn="ctr">
              <a:buNone/>
            </a:pPr>
            <a:r>
              <a:rPr lang="nb-NO" b="1" dirty="0"/>
              <a:t>Barnefamilier</a:t>
            </a:r>
            <a:r>
              <a:rPr lang="nb-NO" dirty="0"/>
              <a:t>, </a:t>
            </a:r>
            <a:r>
              <a:rPr lang="nb-NO" b="1" dirty="0"/>
              <a:t>trygdede</a:t>
            </a:r>
            <a:r>
              <a:rPr lang="nb-NO" dirty="0"/>
              <a:t> og </a:t>
            </a:r>
            <a:r>
              <a:rPr lang="nb-NO" b="1" dirty="0"/>
              <a:t>arbeidsledige</a:t>
            </a:r>
            <a:r>
              <a:rPr lang="nb-NO" dirty="0"/>
              <a:t> er mest </a:t>
            </a:r>
            <a:r>
              <a:rPr lang="nb-NO" b="1" dirty="0"/>
              <a:t>bekymret</a:t>
            </a:r>
            <a:r>
              <a:rPr lang="nb-NO" dirty="0"/>
              <a:t>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1ACE715-0DF6-16BF-F94C-F7CAF9FC0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6073686"/>
              </p:ext>
            </p:extLst>
          </p:nvPr>
        </p:nvGraphicFramePr>
        <p:xfrm>
          <a:off x="433847" y="1617622"/>
          <a:ext cx="7536112" cy="482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9">
            <a:extLst>
              <a:ext uri="{FF2B5EF4-FFF2-40B4-BE49-F238E27FC236}">
                <a16:creationId xmlns:a16="http://schemas.microsoft.com/office/drawing/2014/main" id="{A8F9E66A-20A0-74BD-961A-169D23834D3F}"/>
              </a:ext>
            </a:extLst>
          </p:cNvPr>
          <p:cNvSpPr txBox="1"/>
          <p:nvPr/>
        </p:nvSpPr>
        <p:spPr>
          <a:xfrm>
            <a:off x="792954" y="1443889"/>
            <a:ext cx="8192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b-NO"/>
            </a:defPPr>
            <a:lvl1pPr>
              <a:defRPr b="1" i="1">
                <a:solidFill>
                  <a:srgbClr val="1F82BA">
                    <a:lumMod val="60000"/>
                    <a:lumOff val="40000"/>
                  </a:srgbClr>
                </a:solidFill>
                <a:latin typeface="Calibri" panose="020F0502020204030204"/>
              </a:defRPr>
            </a:lvl1pPr>
          </a:lstStyle>
          <a:p>
            <a:r>
              <a:rPr lang="nb-NO" sz="1600" b="0" i="0" dirty="0">
                <a:latin typeface="+mn-lt"/>
              </a:rPr>
              <a:t>Vi har spurt: Er din husstand bekymret over følgende?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0E9BB18-41CE-4EA7-868E-01B64417D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766" y="5965587"/>
            <a:ext cx="3371850" cy="78105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FE9AB7D-1107-668D-9D4D-E460A2BD1ED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57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926D798-D781-4C67-82E3-12D457DB2C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0F6BAD6-9EF7-4C7A-9B50-09D1624646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9ED036FE-C8B4-4BDD-9037-6ABC64D7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5" y="5366420"/>
            <a:ext cx="5614196" cy="969496"/>
          </a:xfrm>
        </p:spPr>
        <p:txBody>
          <a:bodyPr/>
          <a:lstStyle/>
          <a:p>
            <a:r>
              <a:rPr lang="nb-NO" dirty="0"/>
              <a:t>Investeringer</a:t>
            </a:r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B3CF567F-2D78-41A2-8331-F28CF2820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73A6888-33F3-457F-B495-84DA028B45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" name="Plassholder for bilde 5" descr="Hånd tasts taster">
            <a:extLst>
              <a:ext uri="{FF2B5EF4-FFF2-40B4-BE49-F238E27FC236}">
                <a16:creationId xmlns:a16="http://schemas.microsoft.com/office/drawing/2014/main" id="{AD8326D1-C263-46AA-87AA-45D01D9BF5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r="9807"/>
          <a:stretch/>
        </p:blipFill>
        <p:spPr>
          <a:xfrm>
            <a:off x="5434013" y="1270000"/>
            <a:ext cx="6757987" cy="5588000"/>
          </a:xfrm>
          <a:noFill/>
        </p:spPr>
      </p:pic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CA916986-D22B-BF3F-D103-2A5C02B613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16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906F72B8-7836-8CF1-2560-11A47B47353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0" y="0"/>
            <a:ext cx="34258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ACE28FD-D74E-8E20-8CA2-A93AB6ED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366" y="262435"/>
            <a:ext cx="8572736" cy="553998"/>
          </a:xfrm>
        </p:spPr>
        <p:txBody>
          <a:bodyPr vert="horz" lIns="0" tIns="0" rIns="0" bIns="0" rtlCol="0" anchor="t">
            <a:normAutofit fontScale="90000"/>
          </a:bodyPr>
          <a:lstStyle/>
          <a:p>
            <a:r>
              <a:rPr lang="en-US" dirty="0" err="1"/>
              <a:t>Drøyt</a:t>
            </a:r>
            <a:r>
              <a:rPr lang="en-US" dirty="0"/>
              <a:t> </a:t>
            </a:r>
            <a:r>
              <a:rPr lang="en-US" dirty="0" err="1"/>
              <a:t>halvparten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Drammen </a:t>
            </a:r>
            <a:r>
              <a:rPr lang="en-US" dirty="0" err="1"/>
              <a:t>planlegger</a:t>
            </a:r>
            <a:r>
              <a:rPr lang="en-US" dirty="0"/>
              <a:t> å  </a:t>
            </a:r>
            <a:r>
              <a:rPr lang="en-US" dirty="0" err="1"/>
              <a:t>investere</a:t>
            </a:r>
            <a:r>
              <a:rPr lang="en-US" dirty="0"/>
              <a:t>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7B3D28A-69A7-D6B3-A463-567EA8BDA495}"/>
              </a:ext>
            </a:extLst>
          </p:cNvPr>
          <p:cNvSpPr txBox="1"/>
          <p:nvPr/>
        </p:nvSpPr>
        <p:spPr>
          <a:xfrm>
            <a:off x="260260" y="6285082"/>
            <a:ext cx="1740519" cy="39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defPPr>
              <a:defRPr lang="nb-NO"/>
            </a:defPPr>
            <a:lvl1pPr>
              <a:defRPr b="1" i="1">
                <a:solidFill>
                  <a:srgbClr val="1F82BA">
                    <a:lumMod val="60000"/>
                    <a:lumOff val="40000"/>
                  </a:srgbClr>
                </a:solidFill>
                <a:latin typeface="Calibri" panose="020F0502020204030204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00" b="0" i="0" kern="1200">
                <a:solidFill>
                  <a:srgbClr val="00207D"/>
                </a:solidFill>
                <a:latin typeface="+mn-lt"/>
                <a:ea typeface="+mn-ea"/>
                <a:cs typeface="+mn-cs"/>
              </a:rPr>
              <a:t>Vi har spurt:</a:t>
            </a:r>
          </a:p>
          <a:p>
            <a:pPr>
              <a:spcAft>
                <a:spcPts val="600"/>
              </a:spcAft>
            </a:pPr>
            <a:r>
              <a:rPr lang="en-US" sz="100" b="0" i="0" kern="1200">
                <a:solidFill>
                  <a:srgbClr val="00207D"/>
                </a:solidFill>
                <a:latin typeface="+mn-lt"/>
                <a:ea typeface="+mn-ea"/>
                <a:cs typeface="+mn-cs"/>
              </a:rPr>
              <a:t>Planlegger du å gjøre noe av det følgende i løpet av det neste året?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3C1DED5-5388-5739-4742-DEAE6B7FD19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60260" y="1616478"/>
            <a:ext cx="2822753" cy="46294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Over halvparten skal investere det neste året</a:t>
            </a:r>
          </a:p>
          <a:p>
            <a:pPr marL="457200" lvl="1" indent="0">
              <a:buNone/>
            </a:pPr>
            <a:endParaRPr lang="nb-NO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Spesielt aktuelt med nytt bilkjøp (både diesel/bensin og el-)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‘Ingen’ i Drammen skal kjøpe fritidsbolig </a:t>
            </a:r>
          </a:p>
          <a:p>
            <a:pPr marL="0" indent="0">
              <a:buNone/>
            </a:pPr>
            <a:endParaRPr lang="nb-NO" dirty="0"/>
          </a:p>
        </p:txBody>
      </p:sp>
      <p:graphicFrame>
        <p:nvGraphicFramePr>
          <p:cNvPr id="10" name="Plassholder for innhold 8">
            <a:extLst>
              <a:ext uri="{FF2B5EF4-FFF2-40B4-BE49-F238E27FC236}">
                <a16:creationId xmlns:a16="http://schemas.microsoft.com/office/drawing/2014/main" id="{5E0B076D-2187-4218-9B85-5349F79B2741}"/>
              </a:ext>
            </a:extLst>
          </p:cNvPr>
          <p:cNvGraphicFramePr>
            <a:graphicFrameLocks noGrp="1"/>
          </p:cNvGraphicFramePr>
          <p:nvPr>
            <p:ph type="chart" sz="quarter" idx="31"/>
            <p:extLst>
              <p:ext uri="{D42A27DB-BD31-4B8C-83A1-F6EECF244321}">
                <p14:modId xmlns:p14="http://schemas.microsoft.com/office/powerpoint/2010/main" val="1815813405"/>
              </p:ext>
            </p:extLst>
          </p:nvPr>
        </p:nvGraphicFramePr>
        <p:xfrm>
          <a:off x="3425800" y="1231402"/>
          <a:ext cx="8572735" cy="536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2">
            <a:extLst>
              <a:ext uri="{FF2B5EF4-FFF2-40B4-BE49-F238E27FC236}">
                <a16:creationId xmlns:a16="http://schemas.microsoft.com/office/drawing/2014/main" id="{F0791D0A-EEE5-4EB3-B254-4EDA17B38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33" y="6363093"/>
            <a:ext cx="1231153" cy="23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4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926D798-D781-4C67-82E3-12D457DB2C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0F6BAD6-9EF7-4C7A-9B50-09D1624646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9ED036FE-C8B4-4BDD-9037-6ABC64D7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5" y="5366420"/>
            <a:ext cx="5614196" cy="969496"/>
          </a:xfrm>
        </p:spPr>
        <p:txBody>
          <a:bodyPr/>
          <a:lstStyle/>
          <a:p>
            <a:r>
              <a:rPr lang="nb-NO" dirty="0"/>
              <a:t>Bolig </a:t>
            </a:r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B3CF567F-2D78-41A2-8331-F28CF2820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73A6888-33F3-457F-B495-84DA028B45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Plassholder for bilde 6" descr="Tall for hus i forskjellig posisjon og størrelse">
            <a:extLst>
              <a:ext uri="{FF2B5EF4-FFF2-40B4-BE49-F238E27FC236}">
                <a16:creationId xmlns:a16="http://schemas.microsoft.com/office/drawing/2014/main" id="{EB803F6A-F7E4-4CE3-AA85-D4A2E47E437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r="15973"/>
          <a:stretch>
            <a:fillRect/>
          </a:stretch>
        </p:blipFill>
        <p:spPr>
          <a:xfrm>
            <a:off x="5434013" y="1270000"/>
            <a:ext cx="6757987" cy="5588000"/>
          </a:xfrm>
        </p:spPr>
      </p:pic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DDDB51A8-C137-B657-EE35-D66A079E924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166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4A0B-A8B6-4A28-9E15-54192985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245" y="261722"/>
            <a:ext cx="11267411" cy="403787"/>
          </a:xfrm>
        </p:spPr>
        <p:txBody>
          <a:bodyPr/>
          <a:lstStyle/>
          <a:p>
            <a:r>
              <a:rPr lang="nb-NO" dirty="0"/>
              <a:t>1 av 4 vil kjøpe bolig til over 6 millioner</a:t>
            </a:r>
            <a:br>
              <a:rPr lang="nb-NO" dirty="0"/>
            </a:br>
            <a:endParaRPr lang="nb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FA6CD0-2BE9-418C-99F8-C8BCB620D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DCFCBF-F167-45B6-BA28-84F496F632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1051" y="921653"/>
            <a:ext cx="10629900" cy="574644"/>
          </a:xfrm>
          <a:noFill/>
        </p:spPr>
        <p:txBody>
          <a:bodyPr wrap="square">
            <a:spAutoFit/>
          </a:bodyPr>
          <a:lstStyle/>
          <a:p>
            <a:pPr defTabSz="913934"/>
            <a:r>
              <a:rPr lang="nb-NO" dirty="0">
                <a:solidFill>
                  <a:srgbClr val="1F82BA">
                    <a:lumMod val="60000"/>
                    <a:lumOff val="40000"/>
                  </a:srgbClr>
                </a:solidFill>
              </a:rPr>
              <a:t>Dersom du skulle ha flyttet i løpet av de neste tre årene, hva ville vært det maksimale beløpet du ville kunne kjøpe for?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AECC6A5-798D-4057-AF67-294D68E24F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729976"/>
              </p:ext>
            </p:extLst>
          </p:nvPr>
        </p:nvGraphicFramePr>
        <p:xfrm>
          <a:off x="455856" y="1604798"/>
          <a:ext cx="10629900" cy="4722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8FF2728-2A1C-E873-9901-2084AD7A7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0673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FDF8E9B-FACE-F67A-CE91-589F5D1A9D6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0" y="0"/>
            <a:ext cx="3396986" cy="6858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2B581-C5A9-4327-9194-A7FE5122B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058" y="131110"/>
            <a:ext cx="11660079" cy="55399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err="1"/>
              <a:t>Flytting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F18BE34-0BA2-8586-374E-1CAEEFFC052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787" y="6245941"/>
            <a:ext cx="1740519" cy="396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B217D9-E341-4988-B66C-3DB98C41E560}"/>
              </a:ext>
            </a:extLst>
          </p:cNvPr>
          <p:cNvSpPr txBox="1"/>
          <p:nvPr/>
        </p:nvSpPr>
        <p:spPr>
          <a:xfrm>
            <a:off x="316705" y="1191898"/>
            <a:ext cx="2822753" cy="4629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nb-NO"/>
            </a:defPPr>
            <a:lvl1pPr>
              <a:defRPr b="1" i="1">
                <a:solidFill>
                  <a:srgbClr val="1F82BA">
                    <a:lumMod val="60000"/>
                    <a:lumOff val="40000"/>
                  </a:srgbClr>
                </a:solidFill>
                <a:latin typeface="Calibri" panose="020F0502020204030204"/>
              </a:defRPr>
            </a:lvl1pPr>
          </a:lstStyle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1400" b="0" i="0" dirty="0">
              <a:solidFill>
                <a:srgbClr val="00207D"/>
              </a:solidFill>
              <a:latin typeface="+mn-l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DB16C53-19C2-4C2D-913E-742776EC03C5}"/>
              </a:ext>
            </a:extLst>
          </p:cNvPr>
          <p:cNvGraphicFramePr>
            <a:graphicFrameLocks noGrp="1"/>
          </p:cNvGraphicFramePr>
          <p:nvPr>
            <p:ph type="chart" sz="quarter" idx="31"/>
            <p:extLst>
              <p:ext uri="{D42A27DB-BD31-4B8C-83A1-F6EECF244321}">
                <p14:modId xmlns:p14="http://schemas.microsoft.com/office/powerpoint/2010/main" val="3284771478"/>
              </p:ext>
            </p:extLst>
          </p:nvPr>
        </p:nvGraphicFramePr>
        <p:xfrm>
          <a:off x="3670614" y="1302066"/>
          <a:ext cx="8261126" cy="533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85486CD-B600-4CBF-B0A0-1A5CC5CD77A2}"/>
              </a:ext>
            </a:extLst>
          </p:cNvPr>
          <p:cNvSpPr txBox="1">
            <a:spLocks/>
          </p:cNvSpPr>
          <p:nvPr/>
        </p:nvSpPr>
        <p:spPr>
          <a:xfrm>
            <a:off x="4386371" y="882748"/>
            <a:ext cx="10629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1pPr>
            <a:lvl2pPr marL="7452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3pPr>
            <a:lvl4pPr marL="163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4pPr>
            <a:lvl5pPr marL="20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934">
              <a:buNone/>
            </a:pPr>
            <a:r>
              <a:rPr lang="nb-NO" sz="1400" dirty="0">
                <a:solidFill>
                  <a:srgbClr val="1F82BA">
                    <a:lumMod val="60000"/>
                    <a:lumOff val="40000"/>
                  </a:srgbClr>
                </a:solidFill>
              </a:rPr>
              <a:t>Vi har spurt: Regner du med at du kommer til å bo i samme hus om tre år?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C162F1D-E5EC-45C5-8776-08446ADCE9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60260" y="1616478"/>
            <a:ext cx="2822753" cy="46294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7 av 10 regner med de bor i samme hus om tre år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1 av 10 vil flytte internt I kommunen, og 1 av 7 vil flytte ut av kommunen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En marginal gruppe ønsker å flytte utenlands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070AEB3-7176-40E0-A8B5-444B2902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33" y="6363093"/>
            <a:ext cx="1231153" cy="23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63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1B2D-42A2-4BCA-9628-ADF96187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83" y="232436"/>
            <a:ext cx="10787357" cy="403787"/>
          </a:xfrm>
        </p:spPr>
        <p:txBody>
          <a:bodyPr/>
          <a:lstStyle/>
          <a:p>
            <a:pPr algn="ctr"/>
            <a:r>
              <a:rPr lang="nb-NO" sz="2800" dirty="0"/>
              <a:t>Godt over halvparten i Drammen ville fortsette å bo i kommunen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0B2C19-4113-4F89-8895-CE8AFCDF35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0803" y="1571001"/>
            <a:ext cx="10629900" cy="287867"/>
          </a:xfrm>
          <a:noFill/>
        </p:spPr>
        <p:txBody>
          <a:bodyPr wrap="square">
            <a:spAutoFit/>
          </a:bodyPr>
          <a:lstStyle/>
          <a:p>
            <a:pPr defTabSz="913934"/>
            <a:r>
              <a:rPr lang="nb-NO" dirty="0">
                <a:solidFill>
                  <a:srgbClr val="1F82BA">
                    <a:lumMod val="60000"/>
                    <a:lumOff val="40000"/>
                  </a:srgbClr>
                </a:solidFill>
              </a:rPr>
              <a:t>Hypotetisk: Hvis du skulle flyttet, ville du bodd internt i kommunen? </a:t>
            </a:r>
          </a:p>
        </p:txBody>
      </p:sp>
      <p:graphicFrame>
        <p:nvGraphicFramePr>
          <p:cNvPr id="13" name="Content Placeholder 11">
            <a:extLst>
              <a:ext uri="{FF2B5EF4-FFF2-40B4-BE49-F238E27FC236}">
                <a16:creationId xmlns:a16="http://schemas.microsoft.com/office/drawing/2014/main" id="{2ED6BA8C-A7B6-13DE-4C5C-57F5CCDF12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147135"/>
              </p:ext>
            </p:extLst>
          </p:nvPr>
        </p:nvGraphicFramePr>
        <p:xfrm>
          <a:off x="316704" y="1571001"/>
          <a:ext cx="11601584" cy="4714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Bilde 8">
            <a:extLst>
              <a:ext uri="{FF2B5EF4-FFF2-40B4-BE49-F238E27FC236}">
                <a16:creationId xmlns:a16="http://schemas.microsoft.com/office/drawing/2014/main" id="{179AFC63-AD1A-46EF-9054-36FEB907E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150" y="6065166"/>
            <a:ext cx="3371850" cy="78105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BDFB385-319E-ABCC-091D-301136ACB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2155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926D798-D781-4C67-82E3-12D457DB2C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0F6BAD6-9EF7-4C7A-9B50-09D1624646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9ED036FE-C8B4-4BDD-9037-6ABC64D7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4521285"/>
            <a:ext cx="5614196" cy="969496"/>
          </a:xfrm>
        </p:spPr>
        <p:txBody>
          <a:bodyPr/>
          <a:lstStyle/>
          <a:p>
            <a:r>
              <a:rPr lang="nb-NO" dirty="0"/>
              <a:t>Tilfredshet med kommunen </a:t>
            </a:r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B3CF567F-2D78-41A2-8331-F28CF2820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73A6888-33F3-457F-B495-84DA028B45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533F504D-9D3C-451B-912A-3BDEF305A8D7}"/>
              </a:ext>
            </a:extLst>
          </p:cNvPr>
          <p:cNvSpPr>
            <a:spLocks noGrp="1" noChangeAspect="1" noChangeArrowheads="1"/>
          </p:cNvSpPr>
          <p:nvPr>
            <p:ph type="pic" sz="quarter" idx="14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16D5BFE4-5766-D509-4B3D-D1F146637E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8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755FC78-EDAC-4BBF-AAEF-04D7FBDD008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" y="0"/>
            <a:ext cx="5042516" cy="6858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68C383E-14E7-4BB0-824C-50473CD8555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8C1C11A-FC38-46C5-907F-B9918F6C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933" y="1576801"/>
            <a:ext cx="5347826" cy="553998"/>
          </a:xfrm>
        </p:spPr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E0D9C41-BA8E-47D0-9A80-CB891D2D03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6E97BAE-94CE-44C8-93DB-B774ECEFA4C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99973" y="759514"/>
            <a:ext cx="4607718" cy="1246187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/>
              <a:t>Konjunktur Sørøst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Forventningsundersøkelse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000" dirty="0"/>
              <a:t>Forventninger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000" dirty="0"/>
              <a:t>Bekymringer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000" dirty="0"/>
              <a:t>Investeringer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000" dirty="0"/>
              <a:t>Flytting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000" dirty="0"/>
              <a:t>Tilfredshet med kommunen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sz="2400" dirty="0"/>
          </a:p>
          <a:p>
            <a:pPr marL="0" indent="0">
              <a:buNone/>
            </a:pPr>
            <a:endParaRPr lang="nb-NO" sz="2400" dirty="0"/>
          </a:p>
        </p:txBody>
      </p:sp>
      <p:pic>
        <p:nvPicPr>
          <p:cNvPr id="10" name="Grafikk 9" descr="Skjerm med heldekkende fyll">
            <a:extLst>
              <a:ext uri="{FF2B5EF4-FFF2-40B4-BE49-F238E27FC236}">
                <a16:creationId xmlns:a16="http://schemas.microsoft.com/office/drawing/2014/main" id="{8A5ADAC7-1257-47CE-9494-831B4D382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3570" y="624341"/>
            <a:ext cx="623093" cy="623093"/>
          </a:xfrm>
          <a:prstGeom prst="rect">
            <a:avLst/>
          </a:prstGeom>
        </p:spPr>
      </p:pic>
      <p:pic>
        <p:nvPicPr>
          <p:cNvPr id="13" name="Grafikk 12" descr="Spørsmål med heldekkende fyll">
            <a:extLst>
              <a:ext uri="{FF2B5EF4-FFF2-40B4-BE49-F238E27FC236}">
                <a16:creationId xmlns:a16="http://schemas.microsoft.com/office/drawing/2014/main" id="{5BA48E95-453C-4218-B2B4-09EC5FDE8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0880" y="2095930"/>
            <a:ext cx="728472" cy="728472"/>
          </a:xfrm>
          <a:prstGeom prst="rect">
            <a:avLst/>
          </a:prstGeom>
        </p:spPr>
      </p:pic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26BE416-7FCC-F1A2-119B-139203E533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07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27B5F1-B15D-3FAC-7FE8-CA02B02B5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580" y="459813"/>
            <a:ext cx="10629499" cy="403787"/>
          </a:xfrm>
        </p:spPr>
        <p:txBody>
          <a:bodyPr/>
          <a:lstStyle/>
          <a:p>
            <a:r>
              <a:rPr lang="nb-NO" sz="2800" dirty="0"/>
              <a:t>Drammensere er meget tilfreds med tilbudene i kommunen – mest med nærhet til skole, minst med kollektivtransport</a:t>
            </a:r>
            <a:br>
              <a:rPr lang="nb-NO" sz="2800" dirty="0"/>
            </a:br>
            <a:r>
              <a:rPr lang="nb-NO" sz="2800" dirty="0"/>
              <a:t> </a:t>
            </a:r>
          </a:p>
        </p:txBody>
      </p:sp>
      <p:graphicFrame>
        <p:nvGraphicFramePr>
          <p:cNvPr id="8" name="Plassholder for innhold 7">
            <a:extLst>
              <a:ext uri="{FF2B5EF4-FFF2-40B4-BE49-F238E27FC236}">
                <a16:creationId xmlns:a16="http://schemas.microsoft.com/office/drawing/2014/main" id="{683963EB-3E83-70B6-E351-6BBB1115C4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080839"/>
              </p:ext>
            </p:extLst>
          </p:nvPr>
        </p:nvGraphicFramePr>
        <p:xfrm>
          <a:off x="92599" y="1298722"/>
          <a:ext cx="10930184" cy="5032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43B708F-F93C-5EA7-5901-FCCE17CB2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34"/>
            <a:endParaRPr lang="nb-NO">
              <a:solidFill>
                <a:srgbClr val="032A74"/>
              </a:solidFill>
              <a:latin typeface="Calibri" panose="020F0502020204030204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69BD60B-9038-4CFB-8D39-F3E3F60E1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150" y="6041178"/>
            <a:ext cx="3371850" cy="781050"/>
          </a:xfrm>
          <a:prstGeom prst="rect">
            <a:avLst/>
          </a:prstGeom>
        </p:spPr>
      </p:pic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28725B5-4A7B-4331-9247-6153835967A9}"/>
              </a:ext>
            </a:extLst>
          </p:cNvPr>
          <p:cNvSpPr txBox="1">
            <a:spLocks/>
          </p:cNvSpPr>
          <p:nvPr/>
        </p:nvSpPr>
        <p:spPr>
          <a:xfrm>
            <a:off x="9530444" y="4581095"/>
            <a:ext cx="2441142" cy="1817092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1pPr>
            <a:lvl2pPr marL="7452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3pPr>
            <a:lvl4pPr marL="163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4pPr>
            <a:lvl5pPr marL="20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b-NO" sz="1400" dirty="0"/>
              <a:t>Over snittet tilfreds på alle punktene sammenliknet med Buskerud totalt.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1D5585-625C-A60E-B7C0-01CA14B9719D}"/>
              </a:ext>
            </a:extLst>
          </p:cNvPr>
          <p:cNvSpPr/>
          <p:nvPr/>
        </p:nvSpPr>
        <p:spPr>
          <a:xfrm>
            <a:off x="7324725" y="5083028"/>
            <a:ext cx="723900" cy="476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BB9DAF6-3615-0E4C-C122-6256CA68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5463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D25C863-3265-4FB5-9EB8-65C553C916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8A690CD-28B3-4326-A277-13E98496FD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6F33376A-210F-4CEB-AE83-FCC140C4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4701478"/>
            <a:ext cx="5614196" cy="969496"/>
          </a:xfrm>
        </p:spPr>
        <p:txBody>
          <a:bodyPr/>
          <a:lstStyle/>
          <a:p>
            <a:r>
              <a:rPr lang="nb-NO" dirty="0"/>
              <a:t>Arbeidsliv</a:t>
            </a:r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AF21688D-DD56-45BE-9A33-88F7E536CE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8603B3E-D024-491D-B846-68C34389AF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bilde 5" descr="Nærbilde av bruk av drill med vernehansker">
            <a:extLst>
              <a:ext uri="{FF2B5EF4-FFF2-40B4-BE49-F238E27FC236}">
                <a16:creationId xmlns:a16="http://schemas.microsoft.com/office/drawing/2014/main" id="{8901E140-AAC7-47D2-A180-385D3D85A7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r="9638"/>
          <a:stretch>
            <a:fillRect/>
          </a:stretch>
        </p:blipFill>
        <p:spPr>
          <a:xfrm>
            <a:off x="5434013" y="1270000"/>
            <a:ext cx="6757987" cy="5588000"/>
          </a:xfrm>
        </p:spPr>
      </p:pic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1721066-4E33-4C44-6150-6615E78C031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151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CE28FD-D74E-8E20-8CA2-A93AB6ED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95" y="301412"/>
            <a:ext cx="10629499" cy="403787"/>
          </a:xfrm>
        </p:spPr>
        <p:txBody>
          <a:bodyPr/>
          <a:lstStyle/>
          <a:p>
            <a:r>
              <a:rPr lang="nb-NO" dirty="0"/>
              <a:t>33% jobber mer enn en vanlig arbeidsuke i Drammen.</a:t>
            </a:r>
          </a:p>
        </p:txBody>
      </p:sp>
      <p:graphicFrame>
        <p:nvGraphicFramePr>
          <p:cNvPr id="9" name="Plassholder for innhold 8">
            <a:extLst>
              <a:ext uri="{FF2B5EF4-FFF2-40B4-BE49-F238E27FC236}">
                <a16:creationId xmlns:a16="http://schemas.microsoft.com/office/drawing/2014/main" id="{A65489DA-CD80-3E1D-149A-727E4CD85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531313"/>
              </p:ext>
            </p:extLst>
          </p:nvPr>
        </p:nvGraphicFramePr>
        <p:xfrm>
          <a:off x="781051" y="1221317"/>
          <a:ext cx="10629900" cy="4773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2D1929A-3195-CE63-E907-07159A7B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7B3D28A-69A7-D6B3-A463-567EA8BDA495}"/>
              </a:ext>
            </a:extLst>
          </p:cNvPr>
          <p:cNvSpPr txBox="1"/>
          <p:nvPr/>
        </p:nvSpPr>
        <p:spPr>
          <a:xfrm>
            <a:off x="2295570" y="973908"/>
            <a:ext cx="10923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b-NO"/>
            </a:defPPr>
            <a:lvl1pPr>
              <a:defRPr b="1" i="1">
                <a:solidFill>
                  <a:srgbClr val="1F82BA">
                    <a:lumMod val="60000"/>
                    <a:lumOff val="40000"/>
                  </a:srgbClr>
                </a:solidFill>
                <a:latin typeface="Calibri" panose="020F0502020204030204"/>
              </a:defRPr>
            </a:lvl1pPr>
          </a:lstStyle>
          <a:p>
            <a:r>
              <a:rPr lang="nb-NO" sz="1600" b="0" i="0" dirty="0"/>
              <a:t>Vi har spurt: Hvor mange timer jobber du i snitt i en vanlig arbeidsuke?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0E8290F-8D38-4664-A6CE-B227D3F6E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150" y="6041178"/>
            <a:ext cx="3371850" cy="78105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B0DE5D6-12A2-F74F-27E4-3CEF7D20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3786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47441A-9593-4C57-A6C8-B38DC8F8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000" dirty="0"/>
              <a:t>Under 40% tror de kommer til å ha en annen jobb om 3 år, men stor usikkerhet blant drammensere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F82B111-A4FA-4DEA-A6D4-D3F2821DB7D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6" name="Plassholder for innhold 7">
            <a:extLst>
              <a:ext uri="{FF2B5EF4-FFF2-40B4-BE49-F238E27FC236}">
                <a16:creationId xmlns:a16="http://schemas.microsoft.com/office/drawing/2014/main" id="{2395D66A-8DD5-44A9-B5EC-C5A14DCB03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3821564"/>
              </p:ext>
            </p:extLst>
          </p:nvPr>
        </p:nvGraphicFramePr>
        <p:xfrm>
          <a:off x="1887973" y="1315990"/>
          <a:ext cx="7955148" cy="5160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9">
            <a:extLst>
              <a:ext uri="{FF2B5EF4-FFF2-40B4-BE49-F238E27FC236}">
                <a16:creationId xmlns:a16="http://schemas.microsoft.com/office/drawing/2014/main" id="{A3799B7E-21FC-4FB7-B416-F8A622B216B2}"/>
              </a:ext>
            </a:extLst>
          </p:cNvPr>
          <p:cNvSpPr txBox="1"/>
          <p:nvPr/>
        </p:nvSpPr>
        <p:spPr>
          <a:xfrm>
            <a:off x="1971277" y="1131324"/>
            <a:ext cx="7955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b-NO"/>
            </a:defPPr>
            <a:lvl1pPr>
              <a:defRPr b="1" i="1">
                <a:solidFill>
                  <a:srgbClr val="1F82BA">
                    <a:lumMod val="60000"/>
                    <a:lumOff val="40000"/>
                  </a:srgbClr>
                </a:solidFill>
                <a:latin typeface="Calibri" panose="020F0502020204030204"/>
              </a:defRPr>
            </a:lvl1pPr>
          </a:lstStyle>
          <a:p>
            <a:r>
              <a:rPr lang="nb-NO" b="0" i="0" dirty="0"/>
              <a:t>Vi har spurt: Tror du at du kommer til å ha samme jobb som du har nå om tre år?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EB682E1-242A-44EA-A935-05B453E9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150" y="6041178"/>
            <a:ext cx="3371850" cy="78105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8BB8DA6-89BB-D4E1-9983-C477022670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421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4D98D7-CEE4-3784-350F-57F115F63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099" y="172294"/>
            <a:ext cx="10629499" cy="797740"/>
          </a:xfrm>
        </p:spPr>
        <p:txBody>
          <a:bodyPr/>
          <a:lstStyle/>
          <a:p>
            <a:r>
              <a:rPr lang="nb-NO" dirty="0"/>
              <a:t>Opplevelse av arbeidet (topp-2)</a:t>
            </a:r>
          </a:p>
        </p:txBody>
      </p:sp>
      <p:graphicFrame>
        <p:nvGraphicFramePr>
          <p:cNvPr id="8" name="Plassholder for innhold 7">
            <a:extLst>
              <a:ext uri="{FF2B5EF4-FFF2-40B4-BE49-F238E27FC236}">
                <a16:creationId xmlns:a16="http://schemas.microsoft.com/office/drawing/2014/main" id="{E3DCAC78-40BD-522B-DF39-2E2BFDC90C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821996"/>
              </p:ext>
            </p:extLst>
          </p:nvPr>
        </p:nvGraphicFramePr>
        <p:xfrm>
          <a:off x="74041" y="1329039"/>
          <a:ext cx="10629900" cy="4773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C19B268-4E5F-B2E9-6DC8-B3A6664A6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D12C9CD-8927-0C16-8FFA-D009AE744A4E}"/>
              </a:ext>
            </a:extLst>
          </p:cNvPr>
          <p:cNvSpPr txBox="1"/>
          <p:nvPr/>
        </p:nvSpPr>
        <p:spPr>
          <a:xfrm>
            <a:off x="1967542" y="913541"/>
            <a:ext cx="7534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b-NO"/>
            </a:defPPr>
            <a:lvl1pPr>
              <a:defRPr b="1" i="1">
                <a:solidFill>
                  <a:srgbClr val="1F82BA">
                    <a:lumMod val="60000"/>
                    <a:lumOff val="40000"/>
                  </a:srgbClr>
                </a:solidFill>
                <a:latin typeface="Calibri" panose="020F0502020204030204"/>
              </a:defRPr>
            </a:lvl1pPr>
          </a:lstStyle>
          <a:p>
            <a:r>
              <a:rPr lang="nb-NO" b="0" i="0" dirty="0"/>
              <a:t>Vi har spurt: Hvor enig er du i følgende påstander?</a:t>
            </a:r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272A82A-8BB7-462C-B5C5-6514AFBC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150" y="6041178"/>
            <a:ext cx="3371850" cy="78105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7263A57-E1CF-DEAA-1D9F-84BB0CD6407A}"/>
              </a:ext>
            </a:extLst>
          </p:cNvPr>
          <p:cNvSpPr/>
          <p:nvPr/>
        </p:nvSpPr>
        <p:spPr>
          <a:xfrm>
            <a:off x="9017230" y="1559872"/>
            <a:ext cx="723900" cy="476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32244C1-62F4-EADB-C253-DC704DB5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8989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B5CDD51A-7BD4-4F53-95E8-57E1184BB744}"/>
              </a:ext>
            </a:extLst>
          </p:cNvPr>
          <p:cNvPicPr>
            <a:picLocks noGrp="1" noChangeAspect="1"/>
          </p:cNvPicPr>
          <p:nvPr>
            <p:ph sz="quarter" idx="3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22719"/>
            <a:ext cx="7353300" cy="4135281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5BF507-5D72-44F6-B659-8E7792049AF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flipH="1">
            <a:off x="7353299" y="1"/>
            <a:ext cx="4838699" cy="6858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99A5E126-5D62-4A93-A119-1D5ECE27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069" y="994834"/>
            <a:ext cx="4210504" cy="553998"/>
          </a:xfrm>
        </p:spPr>
        <p:txBody>
          <a:bodyPr/>
          <a:lstStyle/>
          <a:p>
            <a:r>
              <a:rPr lang="nb-NO"/>
              <a:t>Oppsummering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C2F2970B-213C-49B5-B269-CDE81A912F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667373" y="1112279"/>
            <a:ext cx="4210549" cy="12461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Drammensere har </a:t>
            </a:r>
            <a:r>
              <a:rPr lang="nb-NO" sz="1600" b="1" dirty="0"/>
              <a:t>lave forventninger </a:t>
            </a:r>
            <a:r>
              <a:rPr lang="nb-NO" sz="1600" dirty="0"/>
              <a:t>til det neste året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00" dirty="0"/>
              <a:t>Men har en høyere score enn regionen for øvrig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Store</a:t>
            </a:r>
            <a:r>
              <a:rPr lang="nb-NO" sz="1600" b="1" dirty="0"/>
              <a:t> bekymringer </a:t>
            </a:r>
            <a:r>
              <a:rPr lang="nb-NO" sz="1600" dirty="0"/>
              <a:t>for</a:t>
            </a:r>
            <a:r>
              <a:rPr lang="nb-NO" sz="1600" b="1" dirty="0"/>
              <a:t> </a:t>
            </a:r>
            <a:r>
              <a:rPr lang="nb-NO" sz="1600" dirty="0"/>
              <a:t>økte </a:t>
            </a:r>
            <a:r>
              <a:rPr lang="nb-NO" sz="1600" b="1" dirty="0"/>
              <a:t>strømpriser</a:t>
            </a:r>
            <a:r>
              <a:rPr lang="nb-NO" sz="1600" dirty="0"/>
              <a:t>, </a:t>
            </a:r>
            <a:r>
              <a:rPr lang="nb-NO" sz="1600" b="1" dirty="0"/>
              <a:t>matvarepriser</a:t>
            </a:r>
            <a:r>
              <a:rPr lang="nb-NO" sz="1600" dirty="0"/>
              <a:t> og </a:t>
            </a:r>
            <a:r>
              <a:rPr lang="nb-NO" sz="1600" b="1" dirty="0"/>
              <a:t>drivstoffpriser</a:t>
            </a:r>
            <a:r>
              <a:rPr lang="nb-NO" sz="16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nb-NO" sz="1600" b="1" dirty="0"/>
              <a:t>Over halvparten </a:t>
            </a:r>
            <a:r>
              <a:rPr lang="nb-NO" sz="1600" dirty="0"/>
              <a:t>skal </a:t>
            </a:r>
            <a:r>
              <a:rPr lang="nb-NO" sz="1600" b="1" dirty="0"/>
              <a:t>investere</a:t>
            </a:r>
            <a:r>
              <a:rPr lang="nb-NO" sz="1600" dirty="0"/>
              <a:t> noe det neste året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00" dirty="0"/>
              <a:t>Spesielt er nytt bilkjøp aktuelt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nb-NO" sz="1600" b="1" dirty="0"/>
              <a:t>Godt over halvparten </a:t>
            </a:r>
            <a:r>
              <a:rPr lang="nb-NO" sz="1600" dirty="0"/>
              <a:t>ville fortsatt å </a:t>
            </a:r>
            <a:r>
              <a:rPr lang="nb-NO" sz="1600" b="1" dirty="0"/>
              <a:t>bo</a:t>
            </a:r>
            <a:r>
              <a:rPr lang="nb-NO" sz="1600" dirty="0"/>
              <a:t> </a:t>
            </a:r>
            <a:r>
              <a:rPr lang="nb-NO" sz="1600" b="1" dirty="0"/>
              <a:t>internt</a:t>
            </a:r>
            <a:r>
              <a:rPr lang="nb-NO" sz="1600" dirty="0"/>
              <a:t> </a:t>
            </a:r>
            <a:r>
              <a:rPr lang="nb-NO" sz="1600" b="1" dirty="0"/>
              <a:t>i kommunen </a:t>
            </a:r>
            <a:r>
              <a:rPr lang="nb-NO" sz="1600" dirty="0"/>
              <a:t>dersom de skulle flyttet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Drammensere er </a:t>
            </a:r>
            <a:r>
              <a:rPr lang="nb-NO" sz="1600" b="1" dirty="0"/>
              <a:t>meget</a:t>
            </a:r>
            <a:r>
              <a:rPr lang="nb-NO" sz="1600" dirty="0"/>
              <a:t> </a:t>
            </a:r>
            <a:r>
              <a:rPr lang="nb-NO" sz="1600" b="1" dirty="0"/>
              <a:t>tilfreds</a:t>
            </a:r>
            <a:r>
              <a:rPr lang="nb-NO" sz="1600" dirty="0"/>
              <a:t> med </a:t>
            </a:r>
            <a:r>
              <a:rPr lang="nb-NO" sz="1600" b="1" dirty="0"/>
              <a:t>tilbudene</a:t>
            </a:r>
            <a:r>
              <a:rPr lang="nb-NO" sz="1600" dirty="0"/>
              <a:t> </a:t>
            </a:r>
            <a:r>
              <a:rPr lang="nb-NO" sz="1600" b="1" dirty="0"/>
              <a:t>i</a:t>
            </a:r>
            <a:r>
              <a:rPr lang="nb-NO" sz="1600" dirty="0"/>
              <a:t> </a:t>
            </a:r>
            <a:r>
              <a:rPr lang="nb-NO" sz="1600" b="1" dirty="0"/>
              <a:t>kommunen.</a:t>
            </a:r>
            <a:endParaRPr lang="nb-NO" sz="1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00" dirty="0"/>
              <a:t>Men minst fornøyd med </a:t>
            </a:r>
            <a:r>
              <a:rPr lang="nb-NO" sz="1400" b="1" dirty="0"/>
              <a:t>tilgang på boliger</a:t>
            </a:r>
          </a:p>
        </p:txBody>
      </p:sp>
      <p:pic>
        <p:nvPicPr>
          <p:cNvPr id="9" name="logo_blaa">
            <a:extLst>
              <a:ext uri="{FF2B5EF4-FFF2-40B4-BE49-F238E27FC236}">
                <a16:creationId xmlns:a16="http://schemas.microsoft.com/office/drawing/2014/main" id="{134A2C70-0545-46D6-8327-59E46B97A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534FECB-9016-8007-1C6D-1D5FF8827D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95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0CEF7AF-A2C9-4F73-8804-11F1F85FB2B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71629BE2-49A9-4E89-89CC-9654C509D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7200"/>
              <a:t>Takk for tiden!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D2013744-B169-4DA3-8FCB-13AEE2D7B54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8681FA2-BD38-493F-9C8E-7999A8465A9F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95C2CEE-F002-4EC7-8611-7DADB87D89AA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Rektangel 8" descr="E-post">
            <a:extLst>
              <a:ext uri="{FF2B5EF4-FFF2-40B4-BE49-F238E27FC236}">
                <a16:creationId xmlns:a16="http://schemas.microsoft.com/office/drawing/2014/main" id="{1D7F38E1-6714-4F62-9E3B-642C571E563B}"/>
              </a:ext>
            </a:extLst>
          </p:cNvPr>
          <p:cNvSpPr/>
          <p:nvPr/>
        </p:nvSpPr>
        <p:spPr>
          <a:xfrm>
            <a:off x="3563372" y="3197830"/>
            <a:ext cx="738398" cy="69168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E420ABA8-87AA-4A64-8F49-04D1D9DA02FE}"/>
              </a:ext>
            </a:extLst>
          </p:cNvPr>
          <p:cNvGrpSpPr/>
          <p:nvPr/>
        </p:nvGrpSpPr>
        <p:grpSpPr>
          <a:xfrm>
            <a:off x="4295302" y="2690879"/>
            <a:ext cx="2040960" cy="1514287"/>
            <a:chOff x="1596844" y="867020"/>
            <a:chExt cx="2436870" cy="1930133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941DB5E3-958D-4111-9535-AF25D17F9F0C}"/>
                </a:ext>
              </a:extLst>
            </p:cNvPr>
            <p:cNvSpPr/>
            <p:nvPr/>
          </p:nvSpPr>
          <p:spPr>
            <a:xfrm>
              <a:off x="1779922" y="867020"/>
              <a:ext cx="2253792" cy="16029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TekstSylinder 21">
              <a:extLst>
                <a:ext uri="{FF2B5EF4-FFF2-40B4-BE49-F238E27FC236}">
                  <a16:creationId xmlns:a16="http://schemas.microsoft.com/office/drawing/2014/main" id="{C6390EAF-6605-4294-B17C-5EDEC2ECA2ED}"/>
                </a:ext>
              </a:extLst>
            </p:cNvPr>
            <p:cNvSpPr txBox="1"/>
            <p:nvPr/>
          </p:nvSpPr>
          <p:spPr>
            <a:xfrm>
              <a:off x="1596844" y="1194182"/>
              <a:ext cx="2253792" cy="1602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648" tIns="169648" rIns="169648" bIns="169648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kern="1200">
                  <a:solidFill>
                    <a:schemeClr val="bg1"/>
                  </a:solidFill>
                </a:rPr>
                <a:t>Jørund Buen</a:t>
              </a:r>
              <a:endParaRPr lang="en-US" sz="20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85DD63BB-3F28-4AC4-B62F-78E9E7044288}"/>
              </a:ext>
            </a:extLst>
          </p:cNvPr>
          <p:cNvGrpSpPr/>
          <p:nvPr/>
        </p:nvGrpSpPr>
        <p:grpSpPr>
          <a:xfrm>
            <a:off x="4301770" y="3636234"/>
            <a:ext cx="3588459" cy="1257612"/>
            <a:chOff x="4745994" y="878738"/>
            <a:chExt cx="2688565" cy="1602971"/>
          </a:xfrm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C5CF1F3C-C2C5-4F1B-BD9A-1195CC909B4D}"/>
                </a:ext>
              </a:extLst>
            </p:cNvPr>
            <p:cNvSpPr/>
            <p:nvPr/>
          </p:nvSpPr>
          <p:spPr>
            <a:xfrm>
              <a:off x="4745994" y="878738"/>
              <a:ext cx="2688565" cy="16029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921C1D5C-628B-433F-8E25-A4ED40E1B2ED}"/>
                </a:ext>
              </a:extLst>
            </p:cNvPr>
            <p:cNvSpPr txBox="1"/>
            <p:nvPr/>
          </p:nvSpPr>
          <p:spPr>
            <a:xfrm>
              <a:off x="4745994" y="878738"/>
              <a:ext cx="2688565" cy="1602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648" tIns="169648" rIns="169648" bIns="169648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100" dirty="0">
                  <a:solidFill>
                    <a:schemeClr val="bg1"/>
                  </a:solidFill>
                </a:rPr>
                <a:t>Leder Bærekraft </a:t>
              </a:r>
            </a:p>
            <a:p>
              <a:pPr marL="0" lvl="0" indent="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100" dirty="0">
                  <a:solidFill>
                    <a:schemeClr val="bg1"/>
                  </a:solidFill>
                </a:rPr>
                <a:t>Jorund.buen@sb1sorost.no</a:t>
              </a:r>
              <a:endParaRPr lang="en-US" sz="1100" kern="1200" dirty="0">
                <a:solidFill>
                  <a:schemeClr val="bg1"/>
                </a:solidFill>
              </a:endParaRPr>
            </a:p>
            <a:p>
              <a:pPr marL="0" lvl="0" indent="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100" kern="1200" dirty="0" err="1">
                  <a:solidFill>
                    <a:schemeClr val="bg1"/>
                  </a:solidFill>
                </a:rPr>
                <a:t>Tlf</a:t>
              </a:r>
              <a:r>
                <a:rPr lang="nb-NO" sz="1100" kern="1200" dirty="0">
                  <a:solidFill>
                    <a:schemeClr val="bg1"/>
                  </a:solidFill>
                </a:rPr>
                <a:t>: 932 83 350</a:t>
              </a:r>
              <a:endParaRPr lang="en-US" sz="11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ktangel 11" descr="Konvolutt">
            <a:extLst>
              <a:ext uri="{FF2B5EF4-FFF2-40B4-BE49-F238E27FC236}">
                <a16:creationId xmlns:a16="http://schemas.microsoft.com/office/drawing/2014/main" id="{030ED7AF-6159-4E25-98AC-A029259F5030}"/>
              </a:ext>
            </a:extLst>
          </p:cNvPr>
          <p:cNvSpPr/>
          <p:nvPr/>
        </p:nvSpPr>
        <p:spPr>
          <a:xfrm>
            <a:off x="3568338" y="4854988"/>
            <a:ext cx="738398" cy="691687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A3A390FF-9FCD-48C5-B391-823F849D0D22}"/>
              </a:ext>
            </a:extLst>
          </p:cNvPr>
          <p:cNvGrpSpPr/>
          <p:nvPr/>
        </p:nvGrpSpPr>
        <p:grpSpPr>
          <a:xfrm>
            <a:off x="4295299" y="3673891"/>
            <a:ext cx="3368970" cy="2189310"/>
            <a:chOff x="1560375" y="2873123"/>
            <a:chExt cx="4022491" cy="2790527"/>
          </a:xfrm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A7ECBB93-84C1-4853-B1C0-FA18495936E9}"/>
                </a:ext>
              </a:extLst>
            </p:cNvPr>
            <p:cNvSpPr/>
            <p:nvPr/>
          </p:nvSpPr>
          <p:spPr>
            <a:xfrm>
              <a:off x="1697408" y="2873123"/>
              <a:ext cx="2495385" cy="16029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FAF5D635-2DCE-4ABF-944E-C911215C0467}"/>
                </a:ext>
              </a:extLst>
            </p:cNvPr>
            <p:cNvSpPr txBox="1"/>
            <p:nvPr/>
          </p:nvSpPr>
          <p:spPr>
            <a:xfrm>
              <a:off x="1560375" y="4060679"/>
              <a:ext cx="4022491" cy="1602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648" tIns="169648" rIns="169648" bIns="169648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kern="1200">
                  <a:solidFill>
                    <a:schemeClr val="bg1"/>
                  </a:solidFill>
                </a:rPr>
                <a:t>Ingeborg Berg</a:t>
              </a:r>
              <a:endParaRPr lang="en-US" sz="20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994D323B-289D-452F-AE71-D011C0A684C3}"/>
              </a:ext>
            </a:extLst>
          </p:cNvPr>
          <p:cNvGrpSpPr/>
          <p:nvPr/>
        </p:nvGrpSpPr>
        <p:grpSpPr>
          <a:xfrm>
            <a:off x="4295302" y="4580922"/>
            <a:ext cx="4332707" cy="2033798"/>
            <a:chOff x="4747753" y="2882452"/>
            <a:chExt cx="5173177" cy="2592309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F3B74084-8560-4C8A-99F4-2BE250D99F9E}"/>
                </a:ext>
              </a:extLst>
            </p:cNvPr>
            <p:cNvSpPr/>
            <p:nvPr/>
          </p:nvSpPr>
          <p:spPr>
            <a:xfrm>
              <a:off x="4813853" y="2882452"/>
              <a:ext cx="2855229" cy="16029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56EEE188-66B8-4A60-B733-E373FD279D4B}"/>
                </a:ext>
              </a:extLst>
            </p:cNvPr>
            <p:cNvSpPr txBox="1"/>
            <p:nvPr/>
          </p:nvSpPr>
          <p:spPr>
            <a:xfrm>
              <a:off x="4747753" y="3871790"/>
              <a:ext cx="5173177" cy="1602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648" tIns="169648" rIns="169648" bIns="169648" numCol="1" spcCol="1270" anchor="ctr" anchorCtr="0">
              <a:noAutofit/>
            </a:bodyPr>
            <a:lstStyle/>
            <a:p>
              <a:pPr marL="0" lvl="0" indent="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100" dirty="0">
                  <a:solidFill>
                    <a:schemeClr val="bg1"/>
                  </a:solidFill>
                </a:rPr>
                <a:t>Rådgiver bærekraft</a:t>
              </a:r>
            </a:p>
            <a:p>
              <a:pPr marL="0" lvl="0" indent="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100" dirty="0">
                  <a:solidFill>
                    <a:schemeClr val="bg1"/>
                  </a:solidFill>
                </a:rPr>
                <a:t>Ingeborg.skaalen.berg@sb1sorost.no</a:t>
              </a:r>
              <a:r>
                <a:rPr lang="nb-NO" sz="1100" kern="1200" dirty="0">
                  <a:solidFill>
                    <a:schemeClr val="bg1"/>
                  </a:solidFill>
                </a:rPr>
                <a:t> </a:t>
              </a:r>
              <a:endParaRPr lang="en-US" sz="1100" kern="1200" dirty="0">
                <a:solidFill>
                  <a:schemeClr val="bg1"/>
                </a:solidFill>
              </a:endParaRPr>
            </a:p>
            <a:p>
              <a:pPr marL="0" lvl="0" indent="0" algn="l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100" kern="1200" dirty="0" err="1">
                  <a:solidFill>
                    <a:schemeClr val="bg1"/>
                  </a:solidFill>
                </a:rPr>
                <a:t>Tlf</a:t>
              </a:r>
              <a:r>
                <a:rPr lang="nb-NO" sz="1100" kern="1200" dirty="0">
                  <a:solidFill>
                    <a:schemeClr val="bg1"/>
                  </a:solidFill>
                </a:rPr>
                <a:t>: 481 53 616</a:t>
              </a:r>
              <a:endParaRPr lang="en-US" sz="11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F9A2F53-4113-4C2E-A5BF-9C0BCA1FC346}"/>
              </a:ext>
            </a:extLst>
          </p:cNvPr>
          <p:cNvSpPr txBox="1">
            <a:spLocks/>
          </p:cNvSpPr>
          <p:nvPr/>
        </p:nvSpPr>
        <p:spPr>
          <a:xfrm>
            <a:off x="8488827" y="1950308"/>
            <a:ext cx="3174321" cy="4629463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52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3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/>
              <a:t>Spørsmål</a:t>
            </a:r>
            <a:r>
              <a:rPr lang="en-US" sz="1600" dirty="0"/>
              <a:t> </a:t>
            </a:r>
            <a:r>
              <a:rPr lang="en-US" sz="1600" dirty="0" err="1"/>
              <a:t>til</a:t>
            </a:r>
            <a:r>
              <a:rPr lang="en-US" sz="1600" dirty="0"/>
              <a:t> </a:t>
            </a:r>
            <a:r>
              <a:rPr lang="en-US" sz="1600" dirty="0" err="1"/>
              <a:t>forventningsundersøkelsen</a:t>
            </a:r>
            <a:r>
              <a:rPr lang="en-US" sz="1600" dirty="0"/>
              <a:t> </a:t>
            </a:r>
            <a:r>
              <a:rPr lang="en-US" sz="1600" dirty="0" err="1"/>
              <a:t>eller</a:t>
            </a:r>
            <a:r>
              <a:rPr lang="en-US" sz="1600" dirty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 err="1"/>
              <a:t>Konjunktur</a:t>
            </a:r>
            <a:r>
              <a:rPr lang="en-US" sz="1600" dirty="0"/>
              <a:t> </a:t>
            </a:r>
            <a:r>
              <a:rPr lang="en-US" sz="1600" dirty="0" err="1"/>
              <a:t>Sørøst</a:t>
            </a:r>
            <a:r>
              <a:rPr lang="en-US" sz="1600" dirty="0"/>
              <a:t>?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Ta </a:t>
            </a:r>
            <a:r>
              <a:rPr lang="en-US" sz="1600" dirty="0" err="1"/>
              <a:t>gjerne</a:t>
            </a:r>
            <a:r>
              <a:rPr lang="en-US" sz="1600" dirty="0"/>
              <a:t> </a:t>
            </a:r>
            <a:r>
              <a:rPr lang="en-US" sz="1600" dirty="0" err="1"/>
              <a:t>kontakt</a:t>
            </a:r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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1097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4848D55-9634-44E4-811F-67483FE1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258195"/>
            <a:ext cx="4695079" cy="1251744"/>
          </a:xfrm>
        </p:spPr>
        <p:txBody>
          <a:bodyPr/>
          <a:lstStyle/>
          <a:p>
            <a:r>
              <a:rPr lang="nb-NO" dirty="0"/>
              <a:t>Konjunktur Sørøst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61BCE16-28D9-471C-BAD4-6507B96455C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81179" y="1708590"/>
            <a:ext cx="5780086" cy="2422424"/>
          </a:xfrm>
        </p:spPr>
        <p:txBody>
          <a:bodyPr/>
          <a:lstStyle/>
          <a:p>
            <a:pPr marL="457200" lvl="1" indent="0">
              <a:buNone/>
            </a:pPr>
            <a:endParaRPr lang="nb-NO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nb-NO" b="0" i="0" dirty="0">
              <a:solidFill>
                <a:srgbClr val="002060"/>
              </a:solidFill>
              <a:effectLst/>
            </a:endParaRPr>
          </a:p>
          <a:p>
            <a:endParaRPr lang="nb-NO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rgbClr val="002060"/>
                </a:solidFill>
              </a:rPr>
              <a:t>Til stede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800" dirty="0">
                <a:solidFill>
                  <a:srgbClr val="002060"/>
                </a:solidFill>
              </a:rPr>
              <a:t>i 13, snart 17, steder</a:t>
            </a:r>
          </a:p>
          <a:p>
            <a:pPr marL="0" indent="0">
              <a:buNone/>
            </a:pPr>
            <a:endParaRPr lang="nb-NO" sz="2000" dirty="0">
              <a:solidFill>
                <a:srgbClr val="002060"/>
              </a:solidFill>
            </a:endParaRPr>
          </a:p>
          <a:p>
            <a:endParaRPr lang="nb-NO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b-NO" sz="2000" dirty="0">
                <a:solidFill>
                  <a:srgbClr val="002060"/>
                </a:solidFill>
              </a:rPr>
              <a:t>I </a:t>
            </a:r>
            <a:r>
              <a:rPr lang="nb-NO" sz="2000" b="1" dirty="0">
                <a:solidFill>
                  <a:srgbClr val="002060"/>
                </a:solidFill>
              </a:rPr>
              <a:t>bevegelse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800" dirty="0">
                <a:solidFill>
                  <a:srgbClr val="002060"/>
                </a:solidFill>
              </a:rPr>
              <a:t>Nye temaer, ny statistikk, nye steder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800" dirty="0">
                <a:solidFill>
                  <a:srgbClr val="002060"/>
                </a:solidFill>
              </a:rPr>
              <a:t>Dine innspill er nøkkelen til utvikling!</a:t>
            </a:r>
            <a:endParaRPr lang="nb-NO" sz="1800" b="0" i="0" dirty="0">
              <a:solidFill>
                <a:srgbClr val="002060"/>
              </a:solidFill>
              <a:effectLst/>
            </a:endParaRPr>
          </a:p>
          <a:p>
            <a:endParaRPr lang="nb-NO" b="0" i="0" dirty="0">
              <a:solidFill>
                <a:srgbClr val="002060"/>
              </a:solidFill>
              <a:effectLst/>
            </a:endParaRPr>
          </a:p>
          <a:p>
            <a:endParaRPr lang="nb-NO" b="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4AF3C30-255A-4BB9-B883-9901DE1E812C}"/>
              </a:ext>
            </a:extLst>
          </p:cNvPr>
          <p:cNvSpPr txBox="1"/>
          <p:nvPr/>
        </p:nvSpPr>
        <p:spPr>
          <a:xfrm>
            <a:off x="9727493" y="6356354"/>
            <a:ext cx="64259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>
                <a:hlinkClick r:id="rId3"/>
              </a:rPr>
              <a:t>https://konjunktursorost.no/</a:t>
            </a:r>
            <a:r>
              <a:rPr lang="nb-NO" sz="1200"/>
              <a:t> 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EA0F1347-1BF3-41B5-9F44-2CCEDECCE325}"/>
              </a:ext>
            </a:extLst>
          </p:cNvPr>
          <p:cNvSpPr txBox="1"/>
          <p:nvPr/>
        </p:nvSpPr>
        <p:spPr>
          <a:xfrm>
            <a:off x="1361463" y="5186959"/>
            <a:ext cx="32109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1600" i="1" dirty="0">
                <a:solidFill>
                  <a:srgbClr val="002060"/>
                </a:solidFill>
              </a:rPr>
              <a:t>Et verktøy for å se sammenhenger og muligheter der du jobber og bor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6DCC766-2A13-461A-8706-E42707446D9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729617" y="1730210"/>
            <a:ext cx="5995752" cy="4935260"/>
          </a:xfrm>
        </p:spPr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2697126-E7EE-4296-9A9D-94D9DCD28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00" y="853910"/>
            <a:ext cx="8315325" cy="876300"/>
          </a:xfrm>
          <a:prstGeom prst="rect">
            <a:avLst/>
          </a:prstGeom>
        </p:spPr>
      </p:pic>
      <p:pic>
        <p:nvPicPr>
          <p:cNvPr id="12" name="Plassholder for bilde 11">
            <a:extLst>
              <a:ext uri="{FF2B5EF4-FFF2-40B4-BE49-F238E27FC236}">
                <a16:creationId xmlns:a16="http://schemas.microsoft.com/office/drawing/2014/main" id="{CF22E6A7-EAD0-459B-8FEE-C3D57A329F1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7" b="12177"/>
          <a:stretch>
            <a:fillRect/>
          </a:stretch>
        </p:blipFill>
        <p:spPr>
          <a:xfrm rot="21127143">
            <a:off x="7104814" y="2230997"/>
            <a:ext cx="5097572" cy="2882167"/>
          </a:xfr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E3785C81-E683-4F97-9DDC-444BBECEA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63" y="3547321"/>
            <a:ext cx="1402970" cy="2893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A09D6109-9899-4D5B-897A-79811C6DF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7217" y="3431997"/>
            <a:ext cx="1707559" cy="3253709"/>
          </a:xfrm>
          <a:prstGeom prst="rect">
            <a:avLst/>
          </a:prstGeom>
        </p:spPr>
      </p:pic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497A8E88-7323-4571-44E6-07D56D0716D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053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DC522D3-F822-468D-AA6A-B02B10BD6C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8984EA-ACD2-45C0-9725-8D4E3C3C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Drammen -</a:t>
            </a:r>
            <a:br>
              <a:rPr lang="nb-NO" dirty="0"/>
            </a:br>
            <a:r>
              <a:rPr lang="nb-NO" dirty="0"/>
              <a:t>forventninger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1FF8EDC-425A-411D-9842-0744D53CAB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953222B-2B5B-45B5-9930-B41934BEF5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logo_blaa">
            <a:extLst>
              <a:ext uri="{FF2B5EF4-FFF2-40B4-BE49-F238E27FC236}">
                <a16:creationId xmlns:a16="http://schemas.microsoft.com/office/drawing/2014/main" id="{ADFB3C2D-5CCB-4B35-B6E2-F050A050B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168E5C14-033C-43CF-9C30-406987C93A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4C3F513-4216-E24B-D585-4CBE157685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39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2DF15BC6-E227-4D09-9E0A-90F442DC287E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solidFill>
            <a:schemeClr val="accent4"/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1EEB2E9-1663-4846-8FB4-CD64EF85F54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solidFill>
            <a:schemeClr val="accent3"/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849B1B2-831F-4B8E-A90A-3FFC1497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567" y="2156869"/>
            <a:ext cx="4210504" cy="553998"/>
          </a:xfrm>
        </p:spPr>
        <p:txBody>
          <a:bodyPr/>
          <a:lstStyle/>
          <a:p>
            <a:pPr algn="ctr"/>
            <a:r>
              <a:rPr lang="nb-NO" dirty="0"/>
              <a:t>Forventnings-undersøkelsen </a:t>
            </a:r>
            <a:br>
              <a:rPr lang="nb-NO" dirty="0"/>
            </a:br>
            <a:r>
              <a:rPr lang="nb-NO" sz="2400" dirty="0"/>
              <a:t> </a:t>
            </a: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D25EBAB8-51D9-480F-8658-673A61B4ED9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92892" y="4285140"/>
            <a:ext cx="4210505" cy="338741"/>
          </a:xfrm>
        </p:spPr>
        <p:txBody>
          <a:bodyPr/>
          <a:lstStyle/>
          <a:p>
            <a:r>
              <a:rPr lang="nb-NO">
                <a:solidFill>
                  <a:schemeClr val="bg1"/>
                </a:solidFill>
              </a:rPr>
              <a:t>Om undersøkelsen: 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238D57F1-A3D6-493B-919A-F7E18A2141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96000" y="4749172"/>
            <a:ext cx="4981303" cy="1246187"/>
          </a:xfrm>
        </p:spPr>
        <p:txBody>
          <a:bodyPr/>
          <a:lstStyle/>
          <a:p>
            <a:pPr marL="171450" lvl="2" indent="-171450">
              <a:lnSpc>
                <a:spcPct val="120000"/>
              </a:lnSpc>
            </a:pPr>
            <a:r>
              <a:rPr lang="nb-NO" sz="1400" dirty="0">
                <a:solidFill>
                  <a:schemeClr val="bg1"/>
                </a:solidFill>
              </a:rPr>
              <a:t>Nedre Buskerud, Vestfold og Telemark</a:t>
            </a:r>
          </a:p>
          <a:p>
            <a:pPr marL="171450" lvl="2" indent="-171450">
              <a:lnSpc>
                <a:spcPct val="120000"/>
              </a:lnSpc>
            </a:pPr>
            <a:r>
              <a:rPr lang="nb-NO" sz="1400" dirty="0">
                <a:solidFill>
                  <a:schemeClr val="bg1"/>
                </a:solidFill>
              </a:rPr>
              <a:t>Intervjuene gjennomført i uke 32-36</a:t>
            </a:r>
          </a:p>
          <a:p>
            <a:pPr marL="666450" lvl="3" indent="-171450">
              <a:lnSpc>
                <a:spcPct val="120000"/>
              </a:lnSpc>
            </a:pPr>
            <a:r>
              <a:rPr lang="nb-NO" sz="1300" dirty="0">
                <a:solidFill>
                  <a:schemeClr val="bg1"/>
                </a:solidFill>
              </a:rPr>
              <a:t>Web og telefon</a:t>
            </a:r>
          </a:p>
          <a:p>
            <a:pPr marL="171450" lvl="2" indent="-171450">
              <a:lnSpc>
                <a:spcPct val="120000"/>
              </a:lnSpc>
            </a:pPr>
            <a:r>
              <a:rPr lang="nb-NO" sz="1400" dirty="0">
                <a:solidFill>
                  <a:schemeClr val="bg1"/>
                </a:solidFill>
              </a:rPr>
              <a:t>Antall intervju: 1642 </a:t>
            </a:r>
          </a:p>
          <a:p>
            <a:pPr marL="171450" lvl="2" indent="-171450">
              <a:lnSpc>
                <a:spcPct val="120000"/>
              </a:lnSpc>
            </a:pPr>
            <a:r>
              <a:rPr lang="nb-NO" sz="1400" dirty="0">
                <a:solidFill>
                  <a:schemeClr val="bg1"/>
                </a:solidFill>
              </a:rPr>
              <a:t>Feilmargin fra +/- 1,8 til +/- 3,3 </a:t>
            </a:r>
          </a:p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AC398F31-BBFF-4AF4-847F-3A4269A42E2A}"/>
              </a:ext>
            </a:extLst>
          </p:cNvPr>
          <p:cNvSpPr txBox="1">
            <a:spLocks/>
          </p:cNvSpPr>
          <p:nvPr/>
        </p:nvSpPr>
        <p:spPr>
          <a:xfrm>
            <a:off x="4683613" y="825884"/>
            <a:ext cx="7041458" cy="15757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1pPr>
            <a:lvl2pPr marL="7452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3pPr>
            <a:lvl4pPr marL="163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4pPr>
            <a:lvl5pPr marL="20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9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nb-NO" sz="180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5F7AA95-9098-4030-8C5A-028B365CC233}"/>
              </a:ext>
            </a:extLst>
          </p:cNvPr>
          <p:cNvSpPr txBox="1"/>
          <p:nvPr/>
        </p:nvSpPr>
        <p:spPr>
          <a:xfrm>
            <a:off x="1164207" y="2689704"/>
            <a:ext cx="5990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>
                <a:solidFill>
                  <a:srgbClr val="00207D"/>
                </a:solidFill>
              </a:rPr>
              <a:t>Forventningsindikator</a:t>
            </a:r>
          </a:p>
        </p:txBody>
      </p:sp>
      <p:pic>
        <p:nvPicPr>
          <p:cNvPr id="11" name="Grafikk 10" descr="Tommelen-opp-tegn kontur">
            <a:extLst>
              <a:ext uri="{FF2B5EF4-FFF2-40B4-BE49-F238E27FC236}">
                <a16:creationId xmlns:a16="http://schemas.microsoft.com/office/drawing/2014/main" id="{2D5B7F10-66C7-415C-8962-30083F96C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048" y="4019348"/>
            <a:ext cx="807337" cy="807337"/>
          </a:xfrm>
          <a:prstGeom prst="rect">
            <a:avLst/>
          </a:prstGeom>
        </p:spPr>
      </p:pic>
      <p:pic>
        <p:nvPicPr>
          <p:cNvPr id="12" name="Grafikk 11" descr="Tommel ned kontur">
            <a:extLst>
              <a:ext uri="{FF2B5EF4-FFF2-40B4-BE49-F238E27FC236}">
                <a16:creationId xmlns:a16="http://schemas.microsoft.com/office/drawing/2014/main" id="{EDDDF1C0-40A6-499C-B4BB-D33436EBA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3711" y="5446399"/>
            <a:ext cx="807337" cy="807337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DCFF848E-6B92-4ED9-B381-9FCA243C0D3C}"/>
              </a:ext>
            </a:extLst>
          </p:cNvPr>
          <p:cNvGrpSpPr/>
          <p:nvPr/>
        </p:nvGrpSpPr>
        <p:grpSpPr>
          <a:xfrm>
            <a:off x="629064" y="3774496"/>
            <a:ext cx="2384114" cy="2746464"/>
            <a:chOff x="805653" y="1251377"/>
            <a:chExt cx="1825821" cy="2320032"/>
          </a:xfrm>
        </p:grpSpPr>
        <p:sp>
          <p:nvSpPr>
            <p:cNvPr id="14" name="Right Brace 9">
              <a:extLst>
                <a:ext uri="{FF2B5EF4-FFF2-40B4-BE49-F238E27FC236}">
                  <a16:creationId xmlns:a16="http://schemas.microsoft.com/office/drawing/2014/main" id="{99C7A030-7B34-46B9-9232-621BB245AA53}"/>
                </a:ext>
              </a:extLst>
            </p:cNvPr>
            <p:cNvSpPr/>
            <p:nvPr/>
          </p:nvSpPr>
          <p:spPr>
            <a:xfrm>
              <a:off x="2062276" y="1399155"/>
              <a:ext cx="548600" cy="1002576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rgbClr val="00207D"/>
                </a:solidFill>
              </a:endParaRPr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08730B23-3190-457B-87EA-6016FCEA600D}"/>
                </a:ext>
              </a:extLst>
            </p:cNvPr>
            <p:cNvGrpSpPr/>
            <p:nvPr/>
          </p:nvGrpSpPr>
          <p:grpSpPr>
            <a:xfrm>
              <a:off x="805653" y="1251377"/>
              <a:ext cx="1825821" cy="2320032"/>
              <a:chOff x="805653" y="1251377"/>
              <a:chExt cx="1825821" cy="2320032"/>
            </a:xfrm>
          </p:grpSpPr>
          <p:graphicFrame>
            <p:nvGraphicFramePr>
              <p:cNvPr id="16" name="Chart 8">
                <a:extLst>
                  <a:ext uri="{FF2B5EF4-FFF2-40B4-BE49-F238E27FC236}">
                    <a16:creationId xmlns:a16="http://schemas.microsoft.com/office/drawing/2014/main" id="{F04C8164-3C96-4787-965E-9944AB133933}"/>
                  </a:ext>
                </a:extLst>
              </p:cNvPr>
              <p:cNvGraphicFramePr/>
              <p:nvPr/>
            </p:nvGraphicFramePr>
            <p:xfrm>
              <a:off x="805653" y="1251377"/>
              <a:ext cx="1681805" cy="232003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17" name="Right Brace 14">
                <a:extLst>
                  <a:ext uri="{FF2B5EF4-FFF2-40B4-BE49-F238E27FC236}">
                    <a16:creationId xmlns:a16="http://schemas.microsoft.com/office/drawing/2014/main" id="{71A9961C-DED1-4CFE-865C-BCD22AAFC2CE}"/>
                  </a:ext>
                </a:extLst>
              </p:cNvPr>
              <p:cNvSpPr/>
              <p:nvPr/>
            </p:nvSpPr>
            <p:spPr>
              <a:xfrm>
                <a:off x="2082874" y="2411393"/>
                <a:ext cx="548600" cy="1002576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00207D"/>
                  </a:solidFill>
                </a:endParaRPr>
              </a:p>
            </p:txBody>
          </p:sp>
        </p:grpSp>
      </p:grpSp>
      <p:sp>
        <p:nvSpPr>
          <p:cNvPr id="22" name="Plassholder for tekst 4">
            <a:extLst>
              <a:ext uri="{FF2B5EF4-FFF2-40B4-BE49-F238E27FC236}">
                <a16:creationId xmlns:a16="http://schemas.microsoft.com/office/drawing/2014/main" id="{8494C1E2-ADE0-4D3E-B0B6-5B150CE523BA}"/>
              </a:ext>
            </a:extLst>
          </p:cNvPr>
          <p:cNvSpPr txBox="1">
            <a:spLocks/>
          </p:cNvSpPr>
          <p:nvPr/>
        </p:nvSpPr>
        <p:spPr>
          <a:xfrm>
            <a:off x="712691" y="668802"/>
            <a:ext cx="5668407" cy="15757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1pPr>
            <a:lvl2pPr marL="7452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3pPr>
            <a:lvl4pPr marL="163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4pPr>
            <a:lvl5pPr marL="20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9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Husstandens økonomi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00" dirty="0"/>
              <a:t>siste år	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00" dirty="0"/>
              <a:t>neste år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Landets økonomiske situasjon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00" dirty="0"/>
              <a:t>siste år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00" dirty="0"/>
              <a:t>neste år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dirty="0"/>
              <a:t>Er nå et godt tidspunkt for investeringer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sz="1600" dirty="0"/>
          </a:p>
        </p:txBody>
      </p:sp>
      <p:pic>
        <p:nvPicPr>
          <p:cNvPr id="19" name="logo_blaa">
            <a:extLst>
              <a:ext uri="{FF2B5EF4-FFF2-40B4-BE49-F238E27FC236}">
                <a16:creationId xmlns:a16="http://schemas.microsoft.com/office/drawing/2014/main" id="{CB24383F-3351-4A43-892B-91C6CDAC98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55" y="6245941"/>
            <a:ext cx="1740519" cy="396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7AF8D8D-997A-4614-BB2D-A21CD733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62" y="5826699"/>
            <a:ext cx="1507257" cy="29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8F2D963-5BC0-39DD-FBBD-D5B22075A4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983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mmel opp lys bg RGB">
            <a:extLst>
              <a:ext uri="{FF2B5EF4-FFF2-40B4-BE49-F238E27FC236}">
                <a16:creationId xmlns:a16="http://schemas.microsoft.com/office/drawing/2014/main" id="{3950E1B5-9847-464F-A3A3-A7458416A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09820" y="1506777"/>
            <a:ext cx="3741386" cy="30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6447002-CD3E-47BF-BBC3-8FB8A3138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380" y="339985"/>
            <a:ext cx="11525110" cy="553998"/>
          </a:xfrm>
        </p:spPr>
        <p:txBody>
          <a:bodyPr/>
          <a:lstStyle/>
          <a:p>
            <a:pPr algn="ctr"/>
            <a:r>
              <a:rPr lang="nb-NO" dirty="0"/>
              <a:t>Svært lave forventninger til det neste året </a:t>
            </a:r>
            <a:br>
              <a:rPr lang="nb-NO" dirty="0"/>
            </a:br>
            <a:r>
              <a:rPr lang="nb-NO" sz="2800" dirty="0"/>
              <a:t>	</a:t>
            </a:r>
            <a:r>
              <a:rPr lang="nb-NO" sz="2000" dirty="0"/>
              <a:t>i</a:t>
            </a:r>
            <a:r>
              <a:rPr lang="nb-NO" sz="2800" dirty="0"/>
              <a:t> </a:t>
            </a:r>
            <a:r>
              <a:rPr lang="nb-NO" sz="2000" dirty="0"/>
              <a:t>Sørøst-Norge, Nedre Buskerud og Drammen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09D6C1A-8EFA-465E-80A6-E76BE2C47D4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57BDF7D2-CB67-4DC9-8BFB-BBE8CF7C7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073" y="6323648"/>
            <a:ext cx="1271828" cy="23864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F2594DF-D89C-470D-8E33-C7DC1C3D1ED5}"/>
              </a:ext>
            </a:extLst>
          </p:cNvPr>
          <p:cNvSpPr txBox="1"/>
          <p:nvPr/>
        </p:nvSpPr>
        <p:spPr>
          <a:xfrm>
            <a:off x="10152275" y="2174784"/>
            <a:ext cx="1497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i="1" dirty="0">
                <a:solidFill>
                  <a:srgbClr val="00207D"/>
                </a:solidFill>
              </a:rPr>
              <a:t>Drammensere er </a:t>
            </a:r>
          </a:p>
          <a:p>
            <a:pPr algn="ctr"/>
            <a:r>
              <a:rPr lang="nb-NO" sz="1400" b="1" i="1" dirty="0">
                <a:solidFill>
                  <a:srgbClr val="FF0000"/>
                </a:solidFill>
              </a:rPr>
              <a:t>negative</a:t>
            </a:r>
            <a:r>
              <a:rPr lang="nb-NO" sz="1400" i="1" dirty="0">
                <a:solidFill>
                  <a:srgbClr val="00207D"/>
                </a:solidFill>
              </a:rPr>
              <a:t> til fremtiden, men scorer noe bedre enn resten av regionen</a:t>
            </a:r>
          </a:p>
        </p:txBody>
      </p:sp>
      <p:graphicFrame>
        <p:nvGraphicFramePr>
          <p:cNvPr id="12" name="Chart 8">
            <a:extLst>
              <a:ext uri="{FF2B5EF4-FFF2-40B4-BE49-F238E27FC236}">
                <a16:creationId xmlns:a16="http://schemas.microsoft.com/office/drawing/2014/main" id="{EC9D16C0-7F67-4FBC-A9FD-99EC5BAA4E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4021347"/>
              </p:ext>
            </p:extLst>
          </p:nvPr>
        </p:nvGraphicFramePr>
        <p:xfrm>
          <a:off x="1290789" y="2174784"/>
          <a:ext cx="2329877" cy="3465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Connector 11">
            <a:extLst>
              <a:ext uri="{FF2B5EF4-FFF2-40B4-BE49-F238E27FC236}">
                <a16:creationId xmlns:a16="http://schemas.microsoft.com/office/drawing/2014/main" id="{941D65FA-FE8E-491B-85D9-C4B33B6EB6F8}"/>
              </a:ext>
            </a:extLst>
          </p:cNvPr>
          <p:cNvCxnSpPr>
            <a:cxnSpLocks/>
          </p:cNvCxnSpPr>
          <p:nvPr/>
        </p:nvCxnSpPr>
        <p:spPr>
          <a:xfrm>
            <a:off x="2877697" y="4615705"/>
            <a:ext cx="2586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2196D348-5E76-49BC-8C43-6187BE23E215}"/>
              </a:ext>
            </a:extLst>
          </p:cNvPr>
          <p:cNvCxnSpPr>
            <a:cxnSpLocks/>
          </p:cNvCxnSpPr>
          <p:nvPr/>
        </p:nvCxnSpPr>
        <p:spPr>
          <a:xfrm>
            <a:off x="2855181" y="4667965"/>
            <a:ext cx="132341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0">
            <a:extLst>
              <a:ext uri="{FF2B5EF4-FFF2-40B4-BE49-F238E27FC236}">
                <a16:creationId xmlns:a16="http://schemas.microsoft.com/office/drawing/2014/main" id="{C3EBFF8A-5EB6-45AA-B60A-1DA9B42081B3}"/>
              </a:ext>
            </a:extLst>
          </p:cNvPr>
          <p:cNvSpPr txBox="1"/>
          <p:nvPr/>
        </p:nvSpPr>
        <p:spPr>
          <a:xfrm>
            <a:off x="2917345" y="4746802"/>
            <a:ext cx="15841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b="1" dirty="0">
                <a:solidFill>
                  <a:srgbClr val="FF0000"/>
                </a:solidFill>
              </a:rPr>
              <a:t>Sørøst-Norge -46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CC0436-E9A1-46BB-88FD-4392CFDBD7D3}"/>
              </a:ext>
            </a:extLst>
          </p:cNvPr>
          <p:cNvSpPr txBox="1"/>
          <p:nvPr/>
        </p:nvSpPr>
        <p:spPr>
          <a:xfrm>
            <a:off x="4730315" y="4615705"/>
            <a:ext cx="2149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b="1" dirty="0">
                <a:solidFill>
                  <a:srgbClr val="FF0000"/>
                </a:solidFill>
              </a:rPr>
              <a:t>Buskerud -44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C44CE783-EFDA-2CAD-194B-5D9E03467A7E}"/>
              </a:ext>
            </a:extLst>
          </p:cNvPr>
          <p:cNvCxnSpPr>
            <a:cxnSpLocks/>
          </p:cNvCxnSpPr>
          <p:nvPr/>
        </p:nvCxnSpPr>
        <p:spPr>
          <a:xfrm>
            <a:off x="2877697" y="4509239"/>
            <a:ext cx="51724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0">
            <a:extLst>
              <a:ext uri="{FF2B5EF4-FFF2-40B4-BE49-F238E27FC236}">
                <a16:creationId xmlns:a16="http://schemas.microsoft.com/office/drawing/2014/main" id="{711606D6-EFA0-FF19-4EA9-E88968920A4A}"/>
              </a:ext>
            </a:extLst>
          </p:cNvPr>
          <p:cNvSpPr txBox="1"/>
          <p:nvPr/>
        </p:nvSpPr>
        <p:spPr>
          <a:xfrm>
            <a:off x="7034806" y="4159487"/>
            <a:ext cx="18379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2400" b="1" dirty="0">
                <a:solidFill>
                  <a:srgbClr val="FF0000"/>
                </a:solidFill>
              </a:rPr>
              <a:t>Drammen -38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F73CEA-F043-2251-21F1-29E1C07559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138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BE710B-640B-4C74-9AFC-E5D6B44E5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495" y="459695"/>
            <a:ext cx="11525110" cy="553998"/>
          </a:xfrm>
        </p:spPr>
        <p:txBody>
          <a:bodyPr/>
          <a:lstStyle/>
          <a:p>
            <a:r>
              <a:rPr lang="nb-NO" sz="4000" dirty="0"/>
              <a:t>Lave forventninger i alle kommuner</a:t>
            </a:r>
            <a:br>
              <a:rPr lang="nb-NO" sz="4000" dirty="0"/>
            </a:br>
            <a:br>
              <a:rPr lang="nb-NO" sz="4000" dirty="0"/>
            </a:b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7D66BB-6FD8-4685-BAB0-473FC18B4B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B897368-964C-427B-8B3A-CCBCD69A0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073" y="6323648"/>
            <a:ext cx="1271828" cy="238640"/>
          </a:xfrm>
          <a:prstGeom prst="rect">
            <a:avLst/>
          </a:prstGeom>
        </p:spPr>
      </p:pic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83F30DB4-C925-7DBE-252D-07FC6538B0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684445"/>
              </p:ext>
            </p:extLst>
          </p:nvPr>
        </p:nvGraphicFramePr>
        <p:xfrm>
          <a:off x="175605" y="544536"/>
          <a:ext cx="11775601" cy="530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DB46270-F18B-DE04-02C0-3BEEBC1425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91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FFD40F8-A9D1-4D41-89B6-903E8FE9832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A439359-8E49-4501-B06D-1B683419E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79" y="348455"/>
            <a:ext cx="11660079" cy="553998"/>
          </a:xfrm>
        </p:spPr>
        <p:txBody>
          <a:bodyPr/>
          <a:lstStyle/>
          <a:p>
            <a:r>
              <a:rPr lang="nb-NO" dirty="0"/>
              <a:t>Husstandenes forventninger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6711BAF-76CE-4CA8-AA09-760D7756E96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786" y="6323647"/>
            <a:ext cx="1271828" cy="316347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2E0916F3-B8F9-44E3-8017-D4CA04915C5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684" y="54912"/>
            <a:ext cx="3099860" cy="4629463"/>
          </a:xfrm>
        </p:spPr>
        <p:txBody>
          <a:bodyPr/>
          <a:lstStyle/>
          <a:p>
            <a:pPr marL="0" indent="0" algn="ctr">
              <a:buNone/>
            </a:pPr>
            <a:endParaRPr lang="nb-NO" sz="1800" dirty="0"/>
          </a:p>
          <a:p>
            <a:pPr marL="0" indent="0" algn="ctr">
              <a:buNone/>
            </a:pPr>
            <a:endParaRPr lang="nb-NO" sz="1800" dirty="0"/>
          </a:p>
          <a:p>
            <a:pPr marL="0" indent="0" algn="ctr">
              <a:buNone/>
            </a:pPr>
            <a:r>
              <a:rPr lang="nb-NO" sz="2000" b="1" dirty="0"/>
              <a:t>Drammensere har: </a:t>
            </a:r>
          </a:p>
          <a:p>
            <a:pPr marL="0" indent="0" algn="ctr">
              <a:buNone/>
            </a:pPr>
            <a:endParaRPr lang="nb-NO" sz="1600" b="1" dirty="0"/>
          </a:p>
          <a:p>
            <a:pPr marL="0" indent="0" algn="ctr">
              <a:buNone/>
            </a:pPr>
            <a:r>
              <a:rPr lang="nb-NO" sz="1600" b="1" dirty="0"/>
              <a:t>Overordnet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nb-NO" sz="1600" dirty="0"/>
              <a:t>Bedre forventninger enn resten av regionen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nb-NO" sz="1600" b="1" dirty="0"/>
          </a:p>
          <a:p>
            <a:pPr marL="0" indent="0" algn="ctr">
              <a:buNone/>
            </a:pPr>
            <a:r>
              <a:rPr lang="nb-NO" sz="1600" b="1" dirty="0"/>
              <a:t>Delindikatorer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nb-NO" sz="1600" dirty="0"/>
              <a:t>Bedre tro på husstandens økonomi enn resten av regionen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nb-NO" sz="1600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nb-NO" sz="1600" dirty="0"/>
              <a:t>Troen på nasjonens økonomi avviker lite fra totalen</a:t>
            </a:r>
          </a:p>
          <a:p>
            <a:pPr marL="0" indent="0" algn="ctr">
              <a:buNone/>
            </a:pPr>
            <a:endParaRPr lang="nb-NO" sz="1600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nb-NO" sz="1600" dirty="0"/>
              <a:t>Høyere score for om det nå er riktig investeringstidspunkt.  </a:t>
            </a:r>
            <a:endParaRPr lang="nb-NO" sz="1800" dirty="0"/>
          </a:p>
          <a:p>
            <a:pPr marL="0" indent="0" algn="ctr">
              <a:buNone/>
            </a:pPr>
            <a:endParaRPr lang="nb-NO" sz="1800" dirty="0"/>
          </a:p>
          <a:p>
            <a:endParaRPr lang="nb-NO" dirty="0"/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AB259103-C9DA-4BBF-B1AE-89C5C2C1DAA9}"/>
              </a:ext>
            </a:extLst>
          </p:cNvPr>
          <p:cNvGraphicFramePr>
            <a:graphicFrameLocks noGrp="1"/>
          </p:cNvGraphicFramePr>
          <p:nvPr>
            <p:ph type="chart" sz="quarter" idx="31"/>
            <p:extLst>
              <p:ext uri="{D42A27DB-BD31-4B8C-83A1-F6EECF244321}">
                <p14:modId xmlns:p14="http://schemas.microsoft.com/office/powerpoint/2010/main" val="2472650795"/>
              </p:ext>
            </p:extLst>
          </p:nvPr>
        </p:nvGraphicFramePr>
        <p:xfrm>
          <a:off x="3688823" y="1394857"/>
          <a:ext cx="8259762" cy="5364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5AFDF517-75CA-49FF-A033-998747E794EE}"/>
              </a:ext>
            </a:extLst>
          </p:cNvPr>
          <p:cNvCxnSpPr>
            <a:cxnSpLocks/>
          </p:cNvCxnSpPr>
          <p:nvPr/>
        </p:nvCxnSpPr>
        <p:spPr>
          <a:xfrm>
            <a:off x="5099148" y="1270388"/>
            <a:ext cx="0" cy="5369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11">
            <a:extLst>
              <a:ext uri="{FF2B5EF4-FFF2-40B4-BE49-F238E27FC236}">
                <a16:creationId xmlns:a16="http://schemas.microsoft.com/office/drawing/2014/main" id="{59EF30A2-36FB-4C52-8EE6-3B0D05267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500" y="6384268"/>
            <a:ext cx="1039800" cy="19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7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9A439359-8E49-4501-B06D-1B683419E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79" y="348455"/>
            <a:ext cx="11660079" cy="553998"/>
          </a:xfrm>
        </p:spPr>
        <p:txBody>
          <a:bodyPr/>
          <a:lstStyle/>
          <a:p>
            <a:r>
              <a:rPr lang="nb-NO" dirty="0" err="1"/>
              <a:t>Benchmark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6711BAF-76CE-4CA8-AA09-760D7756E96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786" y="6323647"/>
            <a:ext cx="1271828" cy="316347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2E0916F3-B8F9-44E3-8017-D4CA04915C5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684" y="54912"/>
            <a:ext cx="3099860" cy="4629463"/>
          </a:xfrm>
        </p:spPr>
        <p:txBody>
          <a:bodyPr/>
          <a:lstStyle/>
          <a:p>
            <a:pPr marL="0" indent="0" algn="ctr">
              <a:buNone/>
            </a:pPr>
            <a:endParaRPr lang="nb-NO" sz="1800" dirty="0"/>
          </a:p>
          <a:p>
            <a:pPr marL="0" indent="0" algn="ctr">
              <a:buNone/>
            </a:pPr>
            <a:endParaRPr lang="nb-NO" sz="1800" dirty="0"/>
          </a:p>
          <a:p>
            <a:endParaRPr lang="nb-NO" dirty="0"/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AB259103-C9DA-4BBF-B1AE-89C5C2C1DAA9}"/>
              </a:ext>
            </a:extLst>
          </p:cNvPr>
          <p:cNvGraphicFramePr>
            <a:graphicFrameLocks noGrp="1"/>
          </p:cNvGraphicFramePr>
          <p:nvPr>
            <p:ph type="chart" sz="quarter" idx="31"/>
            <p:extLst>
              <p:ext uri="{D42A27DB-BD31-4B8C-83A1-F6EECF244321}">
                <p14:modId xmlns:p14="http://schemas.microsoft.com/office/powerpoint/2010/main" val="571949668"/>
              </p:ext>
            </p:extLst>
          </p:nvPr>
        </p:nvGraphicFramePr>
        <p:xfrm>
          <a:off x="1006998" y="1394857"/>
          <a:ext cx="10941587" cy="5364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5AFDF517-75CA-49FF-A033-998747E794EE}"/>
              </a:ext>
            </a:extLst>
          </p:cNvPr>
          <p:cNvCxnSpPr>
            <a:cxnSpLocks/>
          </p:cNvCxnSpPr>
          <p:nvPr/>
        </p:nvCxnSpPr>
        <p:spPr>
          <a:xfrm>
            <a:off x="2946257" y="1035522"/>
            <a:ext cx="0" cy="5369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11">
            <a:extLst>
              <a:ext uri="{FF2B5EF4-FFF2-40B4-BE49-F238E27FC236}">
                <a16:creationId xmlns:a16="http://schemas.microsoft.com/office/drawing/2014/main" id="{59EF30A2-36FB-4C52-8EE6-3B0D05267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500" y="6384268"/>
            <a:ext cx="1039800" cy="19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600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CLUDEHIDDENSLIDES" val="False"/>
  <p:tag name="NUMBEROFPAGES" val="26"/>
</p:tagLst>
</file>

<file path=ppt/theme/theme1.xml><?xml version="1.0" encoding="utf-8"?>
<a:theme xmlns:a="http://schemas.openxmlformats.org/drawingml/2006/main" name="Office-tema">
  <a:themeElements>
    <a:clrScheme name="SpareBank1">
      <a:dk1>
        <a:sysClr val="windowText" lastClr="000000"/>
      </a:dk1>
      <a:lt1>
        <a:sysClr val="window" lastClr="FFFFFF"/>
      </a:lt1>
      <a:dk2>
        <a:srgbClr val="005AA4"/>
      </a:dk2>
      <a:lt2>
        <a:srgbClr val="B7CEE6"/>
      </a:lt2>
      <a:accent1>
        <a:srgbClr val="005AA4"/>
      </a:accent1>
      <a:accent2>
        <a:srgbClr val="002776"/>
      </a:accent2>
      <a:accent3>
        <a:srgbClr val="7EB5D2"/>
      </a:accent3>
      <a:accent4>
        <a:srgbClr val="F8E9DD"/>
      </a:accent4>
      <a:accent5>
        <a:srgbClr val="D3D3EA"/>
      </a:accent5>
      <a:accent6>
        <a:srgbClr val="EE8D9C"/>
      </a:accent6>
      <a:hlink>
        <a:srgbClr val="0563C1"/>
      </a:hlink>
      <a:folHlink>
        <a:srgbClr val="954F72"/>
      </a:folHlink>
    </a:clrScheme>
    <a:fontScheme name="SpareBank1">
      <a:majorFont>
        <a:latin typeface="SpareBank 1 Title"/>
        <a:ea typeface=""/>
        <a:cs typeface=""/>
      </a:majorFont>
      <a:minorFont>
        <a:latin typeface="SpareBank 1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B1 Mal.potx" id="{037D489B-E137-49F7-82C3-17C689A6E761}" vid="{AB95AFDD-D62B-4689-8567-8C6BA460A1E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  <wetp:taskpane dockstate="right" visibility="0" width="350" row="11">
    <wetp:webextensionref xmlns:r="http://schemas.openxmlformats.org/officeDocument/2006/relationships" r:id="rId2"/>
  </wetp:taskpane>
  <wetp:taskpane dockstate="right" visibility="0" width="350" row="10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B56DB914-30FA-479A-A08C-F066C773B017}">
  <we:reference id="f7da559f-5105-4956-bf32-5c706edeb727" version="2.0.1.0" store="EXCatalog" storeType="EXCatalog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7D1CE03F-DB90-46CB-9FC0-D3B85863C459}">
  <we:reference id="b5c09e55-3dce-4edd-868c-cc5152671239" version="1.0.0.4" store="EXCatalog" storeType="EXCatalog"/>
  <we:alternateReferences/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EFDC0DC0-9262-4A24-80B8-069B9642ED1D}">
  <we:reference id="wa104380594" version="2.0.0.0" store="en-001" storeType="OMEX"/>
  <we:alternateReferences>
    <we:reference id="WA104380594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aab6e933-1421-4236-9277-24a1b6411655">
      <Terms xmlns="http://schemas.microsoft.com/office/infopath/2007/PartnerControls"/>
    </lcf76f155ced4ddcb4097134ff3c332f>
    <TaxCatchAll xmlns="8ae338dc-4025-47c9-b1ae-91da2a744a1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0EAD157A2C340A76FD922152283C2" ma:contentTypeVersion="17" ma:contentTypeDescription="Create a new document." ma:contentTypeScope="" ma:versionID="e2de5d328570ef83153122ecaf5deb0b">
  <xsd:schema xmlns:xsd="http://www.w3.org/2001/XMLSchema" xmlns:xs="http://www.w3.org/2001/XMLSchema" xmlns:p="http://schemas.microsoft.com/office/2006/metadata/properties" xmlns:ns1="http://schemas.microsoft.com/sharepoint/v3" xmlns:ns2="aab6e933-1421-4236-9277-24a1b6411655" xmlns:ns3="8ae338dc-4025-47c9-b1ae-91da2a744a1a" targetNamespace="http://schemas.microsoft.com/office/2006/metadata/properties" ma:root="true" ma:fieldsID="1d8d28887522a68cf39f7f64b4e8550b" ns1:_="" ns2:_="" ns3:_="">
    <xsd:import namespace="http://schemas.microsoft.com/sharepoint/v3"/>
    <xsd:import namespace="aab6e933-1421-4236-9277-24a1b6411655"/>
    <xsd:import namespace="8ae338dc-4025-47c9-b1ae-91da2a744a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b6e933-1421-4236-9277-24a1b64116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6f8f1f7-42ec-48f3-91dc-ec704d29e9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e338dc-4025-47c9-b1ae-91da2a744a1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b02e77-406c-4ec2-a059-96a82301bdb1}" ma:internalName="TaxCatchAll" ma:showField="CatchAllData" ma:web="8ae338dc-4025-47c9-b1ae-91da2a744a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51E578-F59C-4AA4-A064-60F38B77ED57}">
  <ds:schemaRefs>
    <ds:schemaRef ds:uri="http://schemas.openxmlformats.org/package/2006/metadata/core-properties"/>
    <ds:schemaRef ds:uri="http://schemas.microsoft.com/office/infopath/2007/PartnerControls"/>
    <ds:schemaRef ds:uri="aab6e933-1421-4236-9277-24a1b6411655"/>
    <ds:schemaRef ds:uri="8ae338dc-4025-47c9-b1ae-91da2a744a1a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58FDFE56-BBF4-4B14-9E95-0207E287D6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ab6e933-1421-4236-9277-24a1b6411655"/>
    <ds:schemaRef ds:uri="8ae338dc-4025-47c9-b1ae-91da2a744a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BCDED5-7808-4D8F-8B8F-548E48E347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SB1 Mal</Template>
  <TotalTime>13126</TotalTime>
  <Words>866</Words>
  <Application>Microsoft Office PowerPoint</Application>
  <PresentationFormat>Widescreen</PresentationFormat>
  <Paragraphs>189</Paragraphs>
  <Slides>26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5" baseType="lpstr">
      <vt:lpstr>Arial</vt:lpstr>
      <vt:lpstr>Calibri</vt:lpstr>
      <vt:lpstr>SpareBank 1</vt:lpstr>
      <vt:lpstr>SpareBank 1 Light</vt:lpstr>
      <vt:lpstr>SpareBank 1 Medium</vt:lpstr>
      <vt:lpstr>SpareBank 1 Title</vt:lpstr>
      <vt:lpstr>SpareBank 1 Title Light</vt:lpstr>
      <vt:lpstr>Wingdings</vt:lpstr>
      <vt:lpstr>Office-tema</vt:lpstr>
      <vt:lpstr>Konjunktur Sørøst</vt:lpstr>
      <vt:lpstr>Agenda</vt:lpstr>
      <vt:lpstr>Konjunktur Sørøst</vt:lpstr>
      <vt:lpstr>Drammen - forventninger</vt:lpstr>
      <vt:lpstr>Forventnings-undersøkelsen   </vt:lpstr>
      <vt:lpstr>Svært lave forventninger til det neste året   i Sørøst-Norge, Nedre Buskerud og Drammen</vt:lpstr>
      <vt:lpstr>Lave forventninger i alle kommuner  </vt:lpstr>
      <vt:lpstr>Husstandenes forventninger</vt:lpstr>
      <vt:lpstr>Benchmark</vt:lpstr>
      <vt:lpstr>Folks vs bedrifters forventninger</vt:lpstr>
      <vt:lpstr>Bekymringer</vt:lpstr>
      <vt:lpstr>Drammensere er mest bekymret over det som preger lommeboken</vt:lpstr>
      <vt:lpstr>Investeringer</vt:lpstr>
      <vt:lpstr>Drøyt halvparten i Drammen planlegger å  investere </vt:lpstr>
      <vt:lpstr>Bolig </vt:lpstr>
      <vt:lpstr>1 av 4 vil kjøpe bolig til over 6 millioner </vt:lpstr>
      <vt:lpstr>Flytting</vt:lpstr>
      <vt:lpstr>Godt over halvparten i Drammen ville fortsette å bo i kommunen </vt:lpstr>
      <vt:lpstr>Tilfredshet med kommunen </vt:lpstr>
      <vt:lpstr>Drammensere er meget tilfreds med tilbudene i kommunen – mest med nærhet til skole, minst med kollektivtransport  </vt:lpstr>
      <vt:lpstr>Arbeidsliv</vt:lpstr>
      <vt:lpstr>33% jobber mer enn en vanlig arbeidsuke i Drammen.</vt:lpstr>
      <vt:lpstr>Under 40% tror de kommer til å ha en annen jobb om 3 år, men stor usikkerhet blant drammensere</vt:lpstr>
      <vt:lpstr>Opplevelse av arbeidet (topp-2)</vt:lpstr>
      <vt:lpstr>Oppsummering</vt:lpstr>
      <vt:lpstr>Takk for tiden!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Torunn Eide</dc:creator>
  <cp:lastModifiedBy>Thea Marie Henriksen Hæhre</cp:lastModifiedBy>
  <cp:revision>17</cp:revision>
  <dcterms:created xsi:type="dcterms:W3CDTF">2021-06-23T08:04:45Z</dcterms:created>
  <dcterms:modified xsi:type="dcterms:W3CDTF">2023-01-16T13:05:45Z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0x010100F4F0EAD157A2C340A76FD922152283C2</vt:lpwstr>
  </property>
  <property fmtid="{D5CDD505-2E9C-101B-9397-08002B2CF9AE}" pid="3" name="MSIP_Label_8b789102-b36d-4001-a0c1-da111617c5e0_Enabled">
    <vt:lpwstr>true</vt:lpwstr>
  </property>
  <property fmtid="{D5CDD505-2E9C-101B-9397-08002B2CF9AE}" pid="4" name="MSIP_Label_8b789102-b36d-4001-a0c1-da111617c5e0_SetDate">
    <vt:lpwstr>2022-09-21T08:44:16Z</vt:lpwstr>
  </property>
  <property fmtid="{D5CDD505-2E9C-101B-9397-08002B2CF9AE}" pid="5" name="MSIP_Label_8b789102-b36d-4001-a0c1-da111617c5e0_Method">
    <vt:lpwstr>Privileged</vt:lpwstr>
  </property>
  <property fmtid="{D5CDD505-2E9C-101B-9397-08002B2CF9AE}" pid="6" name="MSIP_Label_8b789102-b36d-4001-a0c1-da111617c5e0_Name">
    <vt:lpwstr>Åpen-Ny</vt:lpwstr>
  </property>
  <property fmtid="{D5CDD505-2E9C-101B-9397-08002B2CF9AE}" pid="7" name="MSIP_Label_8b789102-b36d-4001-a0c1-da111617c5e0_SiteId">
    <vt:lpwstr>029d3bb5-f178-4934-a00b-89d080c06d20</vt:lpwstr>
  </property>
  <property fmtid="{D5CDD505-2E9C-101B-9397-08002B2CF9AE}" pid="8" name="MSIP_Label_8b789102-b36d-4001-a0c1-da111617c5e0_ActionId">
    <vt:lpwstr>314380ba-900c-43f7-b636-526dbaf5ace9</vt:lpwstr>
  </property>
  <property fmtid="{D5CDD505-2E9C-101B-9397-08002B2CF9AE}" pid="9" name="MSIP_Label_8b789102-b36d-4001-a0c1-da111617c5e0_ContentBits">
    <vt:lpwstr>0</vt:lpwstr>
  </property>
  <property fmtid="{D5CDD505-2E9C-101B-9397-08002B2CF9AE}" pid="10" name="MediaServiceImageTags">
    <vt:lpwstr/>
  </property>
</Properties>
</file>